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310" r:id="rId2"/>
    <p:sldId id="270" r:id="rId3"/>
    <p:sldId id="311" r:id="rId4"/>
    <p:sldId id="274" r:id="rId5"/>
    <p:sldId id="256" r:id="rId6"/>
    <p:sldId id="272" r:id="rId7"/>
    <p:sldId id="312" r:id="rId8"/>
    <p:sldId id="305" r:id="rId9"/>
    <p:sldId id="281" r:id="rId10"/>
    <p:sldId id="304" r:id="rId11"/>
    <p:sldId id="313" r:id="rId12"/>
    <p:sldId id="266" r:id="rId13"/>
    <p:sldId id="314" r:id="rId14"/>
    <p:sldId id="257" r:id="rId15"/>
    <p:sldId id="300" r:id="rId16"/>
    <p:sldId id="269" r:id="rId17"/>
    <p:sldId id="267" r:id="rId18"/>
    <p:sldId id="268" r:id="rId19"/>
    <p:sldId id="258" r:id="rId20"/>
    <p:sldId id="275" r:id="rId21"/>
    <p:sldId id="315" r:id="rId22"/>
    <p:sldId id="259" r:id="rId23"/>
    <p:sldId id="299" r:id="rId24"/>
    <p:sldId id="260" r:id="rId25"/>
    <p:sldId id="316" r:id="rId26"/>
    <p:sldId id="273" r:id="rId27"/>
    <p:sldId id="306" r:id="rId28"/>
    <p:sldId id="277" r:id="rId29"/>
    <p:sldId id="307" r:id="rId30"/>
    <p:sldId id="317" r:id="rId31"/>
    <p:sldId id="276" r:id="rId32"/>
    <p:sldId id="278" r:id="rId33"/>
    <p:sldId id="301" r:id="rId34"/>
    <p:sldId id="283" r:id="rId35"/>
    <p:sldId id="279" r:id="rId36"/>
    <p:sldId id="284" r:id="rId37"/>
    <p:sldId id="318" r:id="rId38"/>
    <p:sldId id="298" r:id="rId39"/>
    <p:sldId id="309" r:id="rId40"/>
    <p:sldId id="261" r:id="rId41"/>
    <p:sldId id="308" r:id="rId42"/>
    <p:sldId id="319" r:id="rId43"/>
    <p:sldId id="282" r:id="rId44"/>
    <p:sldId id="262" r:id="rId45"/>
    <p:sldId id="263"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660"/>
  </p:normalViewPr>
  <p:slideViewPr>
    <p:cSldViewPr snapToGrid="0">
      <p:cViewPr varScale="1">
        <p:scale>
          <a:sx n="62" d="100"/>
          <a:sy n="62" d="100"/>
        </p:scale>
        <p:origin x="8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0A5F4C-170D-4893-97EF-E24E1BB864B3}" type="datetimeFigureOut">
              <a:rPr lang="pl-PL" smtClean="0"/>
              <a:t>05.10.2025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185C3D-3FA7-43E2-9C8B-5BEE4014D29B}" type="slidenum">
              <a:rPr lang="pl-PL" smtClean="0"/>
              <a:t>‹#›</a:t>
            </a:fld>
            <a:endParaRPr lang="pl-PL"/>
          </a:p>
        </p:txBody>
      </p:sp>
    </p:spTree>
    <p:extLst>
      <p:ext uri="{BB962C8B-B14F-4D97-AF65-F5344CB8AC3E}">
        <p14:creationId xmlns:p14="http://schemas.microsoft.com/office/powerpoint/2010/main" val="924781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93185C3D-3FA7-43E2-9C8B-5BEE4014D29B}" type="slidenum">
              <a:rPr lang="pl-PL" smtClean="0"/>
              <a:t>40</a:t>
            </a:fld>
            <a:endParaRPr lang="pl-PL"/>
          </a:p>
        </p:txBody>
      </p:sp>
    </p:spTree>
    <p:extLst>
      <p:ext uri="{BB962C8B-B14F-4D97-AF65-F5344CB8AC3E}">
        <p14:creationId xmlns:p14="http://schemas.microsoft.com/office/powerpoint/2010/main" val="1685101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2A86E-8ECD-EC07-70BB-148C51F2B87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0C894F79-0D69-91E2-88B8-125D76CAAD1F}"/>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A377E653-B62D-C6F5-79D4-08DD41D3C6B7}"/>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4C6C9630-4B78-604B-D747-5DD0CFC912DC}"/>
              </a:ext>
            </a:extLst>
          </p:cNvPr>
          <p:cNvSpPr>
            <a:spLocks noGrp="1"/>
          </p:cNvSpPr>
          <p:nvPr>
            <p:ph type="sldNum" sz="quarter" idx="5"/>
          </p:nvPr>
        </p:nvSpPr>
        <p:spPr/>
        <p:txBody>
          <a:bodyPr/>
          <a:lstStyle/>
          <a:p>
            <a:fld id="{93185C3D-3FA7-43E2-9C8B-5BEE4014D29B}" type="slidenum">
              <a:rPr lang="pl-PL" smtClean="0"/>
              <a:t>41</a:t>
            </a:fld>
            <a:endParaRPr lang="pl-PL"/>
          </a:p>
        </p:txBody>
      </p:sp>
    </p:spTree>
    <p:extLst>
      <p:ext uri="{BB962C8B-B14F-4D97-AF65-F5344CB8AC3E}">
        <p14:creationId xmlns:p14="http://schemas.microsoft.com/office/powerpoint/2010/main" val="173054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pl-PL"/>
              <a:t>Kliknij, aby edytować styl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1826150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3471848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4102567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443E67D9-06D1-416A-9ADD-2896F9F06936}" type="datetimeFigureOut">
              <a:rPr lang="pl-PL" smtClean="0"/>
              <a:t>05.10.2025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2112384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a:t>Kliknij, aby edytować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443E67D9-06D1-416A-9ADD-2896F9F06936}" type="datetimeFigureOut">
              <a:rPr lang="pl-PL" smtClean="0"/>
              <a:t>05.10.2025</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350085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443E67D9-06D1-416A-9ADD-2896F9F06936}" type="datetimeFigureOut">
              <a:rPr lang="pl-PL" smtClean="0"/>
              <a:t>05.10.2025</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3842945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3E67D9-06D1-416A-9ADD-2896F9F06936}" type="datetimeFigureOut">
              <a:rPr lang="pl-PL" smtClean="0"/>
              <a:t>05.10.2025</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870437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pl-PL"/>
              <a:t>Kliknij, aby edytować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43E67D9-06D1-416A-9ADD-2896F9F06936}" type="datetimeFigureOut">
              <a:rPr lang="pl-PL" smtClean="0"/>
              <a:t>05.10.2025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426938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43E67D9-06D1-416A-9ADD-2896F9F06936}" type="datetimeFigureOut">
              <a:rPr lang="pl-PL" smtClean="0"/>
              <a:t>05.10.2025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3867068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363525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1553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pl-PL"/>
              <a:t>Kliknij, aby edytować styl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863078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30697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pl-PL"/>
              <a:t>Kliknij, aby edytować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3162528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32414577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pl-PL"/>
              <a:t>Kliknij, aby edytować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43E67D9-06D1-416A-9ADD-2896F9F06936}" type="datetimeFigureOut">
              <a:rPr lang="pl-PL" smtClean="0"/>
              <a:t>05.10.2025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E910930D-FDF9-4788-9210-9C57BA925017}" type="slidenum">
              <a:rPr lang="pl-PL" smtClean="0"/>
              <a:t>‹#›</a:t>
            </a:fld>
            <a:endParaRPr lang="pl-PL"/>
          </a:p>
        </p:txBody>
      </p:sp>
    </p:spTree>
    <p:extLst>
      <p:ext uri="{BB962C8B-B14F-4D97-AF65-F5344CB8AC3E}">
        <p14:creationId xmlns:p14="http://schemas.microsoft.com/office/powerpoint/2010/main" val="247589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43E67D9-06D1-416A-9ADD-2896F9F06936}" type="datetimeFigureOut">
              <a:rPr lang="pl-PL" smtClean="0"/>
              <a:t>05.10.2025</a:t>
            </a:fld>
            <a:endParaRPr lang="pl-P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910930D-FDF9-4788-9210-9C57BA925017}" type="slidenum">
              <a:rPr lang="pl-PL" smtClean="0"/>
              <a:t>‹#›</a:t>
            </a:fld>
            <a:endParaRPr lang="pl-PL"/>
          </a:p>
        </p:txBody>
      </p:sp>
    </p:spTree>
    <p:extLst>
      <p:ext uri="{BB962C8B-B14F-4D97-AF65-F5344CB8AC3E}">
        <p14:creationId xmlns:p14="http://schemas.microsoft.com/office/powerpoint/2010/main" val="11584749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ebp"/><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ietetycy.org.pl/schizofrenia-moze-byc-powiazana-z-wyzszym-ryzykiem-zachorowania-na-cukrzyce-typu-ii/" TargetMode="External"/><Relationship Id="rId2" Type="http://schemas.openxmlformats.org/officeDocument/2006/relationships/hyperlink" Target="https://dietetycy.org.pl/zaburzenia-odzywiania-ewolucj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food-forum.pl/artykul/dieta-roslinna-a-witamina-b12-jak-uniknac-niedoborow"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s://gemini.pl/kategoria/zdrowie/witaminy-i-mineraly/witaminy/witamina-d"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gemini.pl/kategoria/zdrowie/witaminy-i-mineraly/mineraly/cynk"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3B70371D-6A21-E76C-B82A-5CF02E3AB68C}"/>
              </a:ext>
            </a:extLst>
          </p:cNvPr>
          <p:cNvSpPr>
            <a:spLocks noGrp="1"/>
          </p:cNvSpPr>
          <p:nvPr>
            <p:ph type="title"/>
          </p:nvPr>
        </p:nvSpPr>
        <p:spPr/>
        <p:txBody>
          <a:bodyPr>
            <a:normAutofit/>
          </a:bodyPr>
          <a:lstStyle/>
          <a:p>
            <a:r>
              <a:rPr lang="pl-PL" dirty="0" err="1"/>
              <a:t>DDie</a:t>
            </a:r>
            <a:endParaRPr lang="pl-PL" dirty="0"/>
          </a:p>
        </p:txBody>
      </p:sp>
      <p:pic>
        <p:nvPicPr>
          <p:cNvPr id="7" name="Obraz 6">
            <a:extLst>
              <a:ext uri="{FF2B5EF4-FFF2-40B4-BE49-F238E27FC236}">
                <a16:creationId xmlns:a16="http://schemas.microsoft.com/office/drawing/2014/main" id="{CD6EDE7E-9B73-BC67-945A-1AC52688062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41105" y="269696"/>
            <a:ext cx="11366643" cy="6318607"/>
          </a:xfrm>
          <a:prstGeom prst="rect">
            <a:avLst/>
          </a:prstGeom>
        </p:spPr>
      </p:pic>
      <p:pic>
        <p:nvPicPr>
          <p:cNvPr id="10" name="Obraz 9">
            <a:extLst>
              <a:ext uri="{FF2B5EF4-FFF2-40B4-BE49-F238E27FC236}">
                <a16:creationId xmlns:a16="http://schemas.microsoft.com/office/drawing/2014/main" id="{2DE715E2-9DC9-4AB1-936B-052C7A2B558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0144" y="422096"/>
            <a:ext cx="11116638" cy="6318607"/>
          </a:xfrm>
          <a:prstGeom prst="rect">
            <a:avLst/>
          </a:prstGeom>
        </p:spPr>
      </p:pic>
      <p:sp>
        <p:nvSpPr>
          <p:cNvPr id="12" name="pole tekstowe 11">
            <a:extLst>
              <a:ext uri="{FF2B5EF4-FFF2-40B4-BE49-F238E27FC236}">
                <a16:creationId xmlns:a16="http://schemas.microsoft.com/office/drawing/2014/main" id="{051AAC71-4DED-F83F-E2FB-D2F3F1F9720F}"/>
              </a:ext>
            </a:extLst>
          </p:cNvPr>
          <p:cNvSpPr txBox="1"/>
          <p:nvPr/>
        </p:nvSpPr>
        <p:spPr>
          <a:xfrm>
            <a:off x="4387065" y="2619911"/>
            <a:ext cx="7182491" cy="1446550"/>
          </a:xfrm>
          <a:prstGeom prst="rect">
            <a:avLst/>
          </a:prstGeom>
          <a:noFill/>
        </p:spPr>
        <p:txBody>
          <a:bodyPr wrap="square">
            <a:spAutoFit/>
          </a:bodyPr>
          <a:lstStyle/>
          <a:p>
            <a:pPr algn="ctr"/>
            <a:r>
              <a:rPr lang="pl-PL" sz="4400" dirty="0" err="1"/>
              <a:t>Dietoterapia</a:t>
            </a:r>
            <a:r>
              <a:rPr lang="pl-PL" sz="4400" dirty="0"/>
              <a:t> w chorobach psychicznych</a:t>
            </a:r>
          </a:p>
        </p:txBody>
      </p:sp>
    </p:spTree>
    <p:extLst>
      <p:ext uri="{BB962C8B-B14F-4D97-AF65-F5344CB8AC3E}">
        <p14:creationId xmlns:p14="http://schemas.microsoft.com/office/powerpoint/2010/main" val="2700802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47FF657D-18A0-A881-5AA2-05E943D7C82A}"/>
              </a:ext>
            </a:extLst>
          </p:cNvPr>
          <p:cNvSpPr>
            <a:spLocks noGrp="1"/>
          </p:cNvSpPr>
          <p:nvPr>
            <p:ph type="title"/>
          </p:nvPr>
        </p:nvSpPr>
        <p:spPr>
          <a:xfrm>
            <a:off x="677334" y="609600"/>
            <a:ext cx="8596668" cy="869879"/>
          </a:xfrm>
        </p:spPr>
        <p:txBody>
          <a:bodyPr>
            <a:normAutofit fontScale="90000"/>
          </a:bodyPr>
          <a:lstStyle/>
          <a:p>
            <a:r>
              <a:rPr lang="pl-PL" sz="3600" b="1" dirty="0"/>
              <a:t>Wpływ żywienia na zdrowie psychiczne </a:t>
            </a:r>
            <a:endParaRPr lang="pl-PL" sz="3600" dirty="0"/>
          </a:p>
        </p:txBody>
      </p:sp>
      <p:sp>
        <p:nvSpPr>
          <p:cNvPr id="5" name="Symbol zastępczy zawartości 4">
            <a:extLst>
              <a:ext uri="{FF2B5EF4-FFF2-40B4-BE49-F238E27FC236}">
                <a16:creationId xmlns:a16="http://schemas.microsoft.com/office/drawing/2014/main" id="{F0CAF2AD-0160-16FA-9470-B165D0D38AD6}"/>
              </a:ext>
            </a:extLst>
          </p:cNvPr>
          <p:cNvSpPr>
            <a:spLocks noGrp="1"/>
          </p:cNvSpPr>
          <p:nvPr>
            <p:ph idx="1"/>
          </p:nvPr>
        </p:nvSpPr>
        <p:spPr>
          <a:xfrm>
            <a:off x="462337" y="1479479"/>
            <a:ext cx="10633753" cy="4697484"/>
          </a:xfrm>
        </p:spPr>
        <p:txBody>
          <a:bodyPr>
            <a:normAutofit/>
          </a:bodyPr>
          <a:lstStyle/>
          <a:p>
            <a:pPr marL="0" indent="0">
              <a:buNone/>
            </a:pPr>
            <a:r>
              <a:rPr lang="pl-PL" b="1" dirty="0"/>
              <a:t>Ilu Polaków dotyczą choroby psychiczne?</a:t>
            </a:r>
          </a:p>
          <a:p>
            <a:r>
              <a:rPr lang="pl-PL" dirty="0"/>
              <a:t>Z badań EZOP II zakończonych w 2020 roku i przeprowadzonych przez Instytut Psychiatrii i Neurologii wynika, że z zaburzeniami psychicznymi w jakimś okresie swojego życia boryka się ponad 1/4 całej populacji. </a:t>
            </a:r>
            <a:r>
              <a:rPr lang="pl-PL" b="1" dirty="0"/>
              <a:t>To ponad 8 milionów osób.  </a:t>
            </a:r>
          </a:p>
          <a:p>
            <a:r>
              <a:rPr lang="pl-PL" dirty="0"/>
              <a:t>11,5% osób doświadczyło w ciągu całego swojego życia dwóch lub więcej zaburzeń psychicznych, a tylko jednego – aż 15%. </a:t>
            </a:r>
          </a:p>
          <a:p>
            <a:r>
              <a:rPr lang="pl-PL" dirty="0"/>
              <a:t>Zaburzenia nerwicowe i lękowe zauważyło u siebie 16% badanych, z czego 7% doświadczyło ataków paniki. Ponad 11% osób ma na swoim koncie zaburzenia </a:t>
            </a:r>
            <a:r>
              <a:rPr lang="pl-PL" dirty="0" err="1"/>
              <a:t>eksternalizacyjne</a:t>
            </a:r>
            <a:r>
              <a:rPr lang="pl-PL" dirty="0"/>
              <a:t> nazywane też zaburzeniami kontroli impulsów lub destrukcyjnymi. Zaliczają się do nich przypadki </a:t>
            </a:r>
            <a:r>
              <a:rPr lang="pl-PL" dirty="0" err="1"/>
              <a:t>zachowań</a:t>
            </a:r>
            <a:r>
              <a:rPr lang="pl-PL" dirty="0"/>
              <a:t> agresywnych, stwarzających niebezpieczeństwo dla otoczenia. </a:t>
            </a:r>
          </a:p>
          <a:p>
            <a:r>
              <a:rPr lang="pl-PL" dirty="0"/>
              <a:t>Do przeżywania epizodów depresyjnych przyznało się 4% wszystkich badanych.  </a:t>
            </a:r>
          </a:p>
          <a:p>
            <a:r>
              <a:rPr lang="pl-PL" dirty="0"/>
              <a:t>W 2022 roku w Polsce leczeniem psychiatrycznym objętych było 1,955 miliona osób.</a:t>
            </a:r>
            <a:endParaRPr lang="pl-PL"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1366423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76F9B702-9AE2-AEC2-6D38-2F7B659EE424}"/>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a:stretch/>
        </p:blipFill>
        <p:spPr>
          <a:xfrm>
            <a:off x="791111" y="459581"/>
            <a:ext cx="8455632" cy="5938837"/>
          </a:xfrm>
        </p:spPr>
      </p:pic>
      <p:pic>
        <p:nvPicPr>
          <p:cNvPr id="3" name="Obraz 2">
            <a:extLst>
              <a:ext uri="{FF2B5EF4-FFF2-40B4-BE49-F238E27FC236}">
                <a16:creationId xmlns:a16="http://schemas.microsoft.com/office/drawing/2014/main" id="{98AB84E3-F200-8F5C-6703-25E5D1D2A2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820" y="459580"/>
            <a:ext cx="8661115" cy="5938838"/>
          </a:xfrm>
          <a:prstGeom prst="rect">
            <a:avLst/>
          </a:prstGeom>
        </p:spPr>
      </p:pic>
    </p:spTree>
    <p:extLst>
      <p:ext uri="{BB962C8B-B14F-4D97-AF65-F5344CB8AC3E}">
        <p14:creationId xmlns:p14="http://schemas.microsoft.com/office/powerpoint/2010/main" val="148784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C29D3-B845-F297-7411-116472F40C89}"/>
            </a:ext>
          </a:extLst>
        </p:cNvPr>
        <p:cNvGrpSpPr/>
        <p:nvPr/>
      </p:nvGrpSpPr>
      <p:grpSpPr>
        <a:xfrm>
          <a:off x="0" y="0"/>
          <a:ext cx="0" cy="0"/>
          <a:chOff x="0" y="0"/>
          <a:chExt cx="0" cy="0"/>
        </a:xfrm>
      </p:grpSpPr>
      <p:sp>
        <p:nvSpPr>
          <p:cNvPr id="4" name="Tytuł 3">
            <a:extLst>
              <a:ext uri="{FF2B5EF4-FFF2-40B4-BE49-F238E27FC236}">
                <a16:creationId xmlns:a16="http://schemas.microsoft.com/office/drawing/2014/main" id="{0F52D5B9-886A-BCC3-71A8-3F3110F57728}"/>
              </a:ext>
            </a:extLst>
          </p:cNvPr>
          <p:cNvSpPr>
            <a:spLocks noGrp="1"/>
          </p:cNvSpPr>
          <p:nvPr>
            <p:ph type="title"/>
          </p:nvPr>
        </p:nvSpPr>
        <p:spPr>
          <a:xfrm>
            <a:off x="677334" y="609600"/>
            <a:ext cx="8596668" cy="859604"/>
          </a:xfrm>
        </p:spPr>
        <p:txBody>
          <a:bodyPr>
            <a:normAutofit fontScale="90000"/>
          </a:bodyPr>
          <a:lstStyle/>
          <a:p>
            <a:pPr algn="ctr"/>
            <a:r>
              <a:rPr lang="pl-PL" sz="3600" b="1" dirty="0"/>
              <a:t>Wpływ żywienia na zdrowie psychiczne </a:t>
            </a:r>
            <a:endParaRPr lang="pl-PL" sz="3600" dirty="0"/>
          </a:p>
        </p:txBody>
      </p:sp>
      <p:sp>
        <p:nvSpPr>
          <p:cNvPr id="5" name="Symbol zastępczy zawartości 4">
            <a:extLst>
              <a:ext uri="{FF2B5EF4-FFF2-40B4-BE49-F238E27FC236}">
                <a16:creationId xmlns:a16="http://schemas.microsoft.com/office/drawing/2014/main" id="{4821BA8B-DA41-97C5-8858-E3258A331D5E}"/>
              </a:ext>
            </a:extLst>
          </p:cNvPr>
          <p:cNvSpPr>
            <a:spLocks noGrp="1"/>
          </p:cNvSpPr>
          <p:nvPr>
            <p:ph idx="1"/>
          </p:nvPr>
        </p:nvSpPr>
        <p:spPr>
          <a:xfrm>
            <a:off x="369870" y="1469204"/>
            <a:ext cx="9842642" cy="4707759"/>
          </a:xfrm>
        </p:spPr>
        <p:txBody>
          <a:bodyPr>
            <a:normAutofit fontScale="92500" lnSpcReduction="10000"/>
          </a:bodyPr>
          <a:lstStyle/>
          <a:p>
            <a:pPr>
              <a:lnSpc>
                <a:spcPct val="107000"/>
              </a:lnSpc>
              <a:spcAft>
                <a:spcPts val="800"/>
              </a:spcAft>
              <a:buNone/>
            </a:pPr>
            <a:r>
              <a:rPr lang="pl-PL" sz="2400" dirty="0">
                <a:latin typeface="Calibri" panose="020F0502020204030204" pitchFamily="34" charset="0"/>
                <a:ea typeface="Calibri" panose="020F0502020204030204" pitchFamily="34" charset="0"/>
                <a:cs typeface="Times New Roman" panose="02020603050405020304" pitchFamily="18" charset="0"/>
              </a:rPr>
              <a:t>   Według przewidywań liczba osób leczonych psychiatrycznie będzie zwiększała się w czasie najbliższych lat. Wzrost liczby leczących się odnotowujemy w każdym kolejnym roku</a:t>
            </a:r>
          </a:p>
          <a:p>
            <a:pPr>
              <a:lnSpc>
                <a:spcPct val="107000"/>
              </a:lnSpc>
              <a:spcAft>
                <a:spcPts val="800"/>
              </a:spcAft>
              <a:buNone/>
            </a:pPr>
            <a:r>
              <a:rPr lang="pl-PL" sz="2400" dirty="0">
                <a:latin typeface="Calibri" panose="020F0502020204030204" pitchFamily="34" charset="0"/>
                <a:ea typeface="Calibri" panose="020F0502020204030204" pitchFamily="34" charset="0"/>
                <a:cs typeface="Times New Roman" panose="02020603050405020304" pitchFamily="18" charset="0"/>
              </a:rPr>
              <a:t>   Stosowana </a:t>
            </a:r>
            <a:r>
              <a:rPr lang="pl-PL" sz="2400" dirty="0" err="1">
                <a:latin typeface="Calibri" panose="020F0502020204030204" pitchFamily="34" charset="0"/>
                <a:ea typeface="Calibri" panose="020F0502020204030204" pitchFamily="34" charset="0"/>
                <a:cs typeface="Times New Roman" panose="02020603050405020304" pitchFamily="18" charset="0"/>
              </a:rPr>
              <a:t>psychofarmakoterapia</a:t>
            </a:r>
            <a:r>
              <a:rPr lang="pl-PL" sz="2400" dirty="0">
                <a:latin typeface="Calibri" panose="020F0502020204030204" pitchFamily="34" charset="0"/>
                <a:ea typeface="Calibri" panose="020F0502020204030204" pitchFamily="34" charset="0"/>
                <a:cs typeface="Times New Roman" panose="02020603050405020304" pitchFamily="18" charset="0"/>
              </a:rPr>
              <a:t> nie zawsze powoduje oczekiwane efekty leczenia. W konsekwencji oddziaływania niefarmakologiczne budzą coraz większe zainteresowanie. </a:t>
            </a:r>
          </a:p>
          <a:p>
            <a:pPr>
              <a:lnSpc>
                <a:spcPct val="107000"/>
              </a:lnSpc>
              <a:spcAft>
                <a:spcPts val="800"/>
              </a:spcAft>
              <a:buNone/>
            </a:pPr>
            <a:r>
              <a:rPr lang="pl-PL" sz="2400" dirty="0">
                <a:latin typeface="Calibri" panose="020F0502020204030204" pitchFamily="34" charset="0"/>
                <a:ea typeface="Calibri" panose="020F0502020204030204" pitchFamily="34" charset="0"/>
                <a:cs typeface="Times New Roman" panose="02020603050405020304" pitchFamily="18" charset="0"/>
              </a:rPr>
              <a:t>   W ostatnich latach diametralnie rośnie liczba badań dotyczących wpływu żywienia na stan psychiczny osób z zaburzeniami psychicznymi. </a:t>
            </a:r>
          </a:p>
          <a:p>
            <a:pPr>
              <a:lnSpc>
                <a:spcPct val="107000"/>
              </a:lnSpc>
              <a:spcAft>
                <a:spcPts val="800"/>
              </a:spcAft>
              <a:buNone/>
            </a:pPr>
            <a:r>
              <a:rPr lang="pl-PL" sz="2400" kern="100" dirty="0">
                <a:latin typeface="Calibri" panose="020F0502020204030204" pitchFamily="34" charset="0"/>
                <a:ea typeface="Calibri" panose="020F0502020204030204" pitchFamily="34" charset="0"/>
                <a:cs typeface="Times New Roman" panose="02020603050405020304" pitchFamily="18" charset="0"/>
              </a:rPr>
              <a:t>    </a:t>
            </a:r>
            <a:r>
              <a:rPr lang="pl-PL" sz="2400" b="1" kern="100" dirty="0" err="1">
                <a:latin typeface="Calibri" panose="020F0502020204030204" pitchFamily="34" charset="0"/>
                <a:ea typeface="Calibri" panose="020F0502020204030204" pitchFamily="34" charset="0"/>
                <a:cs typeface="Times New Roman" panose="02020603050405020304" pitchFamily="18" charset="0"/>
              </a:rPr>
              <a:t>Nutripsychiatria</a:t>
            </a:r>
            <a:r>
              <a:rPr lang="pl-PL" sz="2400" kern="100" dirty="0">
                <a:latin typeface="Calibri" panose="020F0502020204030204" pitchFamily="34" charset="0"/>
                <a:ea typeface="Calibri" panose="020F0502020204030204" pitchFamily="34" charset="0"/>
                <a:cs typeface="Times New Roman" panose="02020603050405020304" pitchFamily="18" charset="0"/>
              </a:rPr>
              <a:t> staje się prężnie rozwijającą dziedziną. Dziś wiadomo, że żywienie w psychiatrii jest tak samo ważnym czynnikiem wpływającym na zdrowie jak w innych dziedzinach medycyny.</a:t>
            </a:r>
          </a:p>
          <a:p>
            <a:pPr>
              <a:lnSpc>
                <a:spcPct val="107000"/>
              </a:lnSpc>
              <a:spcAft>
                <a:spcPts val="800"/>
              </a:spcAft>
              <a:buNone/>
            </a:pPr>
            <a:endParaRPr lang="pl-PL"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579590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BBF83529-41A1-4602-5591-4F3F556553C1}"/>
              </a:ext>
            </a:extLst>
          </p:cNvPr>
          <p:cNvSpPr>
            <a:spLocks noGrp="1"/>
          </p:cNvSpPr>
          <p:nvPr>
            <p:ph type="title"/>
          </p:nvPr>
        </p:nvSpPr>
        <p:spPr/>
        <p:txBody>
          <a:bodyPr/>
          <a:lstStyle/>
          <a:p>
            <a:pPr algn="ctr"/>
            <a:r>
              <a:rPr lang="pl-PL" b="1" dirty="0"/>
              <a:t> </a:t>
            </a: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lang="pl-PL" sz="3600" b="1" dirty="0" err="1">
                <a:latin typeface="+mn-lt"/>
              </a:rPr>
              <a:t>Nutripsychiatria</a:t>
            </a:r>
            <a:endParaRPr lang="pl-PL" sz="3600" dirty="0">
              <a:latin typeface="+mn-lt"/>
            </a:endParaRPr>
          </a:p>
        </p:txBody>
      </p:sp>
      <p:sp>
        <p:nvSpPr>
          <p:cNvPr id="5" name="Symbol zastępczy zawartości 4">
            <a:extLst>
              <a:ext uri="{FF2B5EF4-FFF2-40B4-BE49-F238E27FC236}">
                <a16:creationId xmlns:a16="http://schemas.microsoft.com/office/drawing/2014/main" id="{30E79480-3055-0B9A-9560-C05F6C77051C}"/>
              </a:ext>
            </a:extLst>
          </p:cNvPr>
          <p:cNvSpPr>
            <a:spLocks noGrp="1"/>
          </p:cNvSpPr>
          <p:nvPr>
            <p:ph idx="1"/>
          </p:nvPr>
        </p:nvSpPr>
        <p:spPr>
          <a:xfrm>
            <a:off x="677334" y="2013735"/>
            <a:ext cx="9257776" cy="4469258"/>
          </a:xfrm>
        </p:spPr>
        <p:txBody>
          <a:bodyPr/>
          <a:lstStyle/>
          <a:p>
            <a:r>
              <a:rPr lang="pl-PL" sz="2400" dirty="0" err="1"/>
              <a:t>Nutripsychiatria</a:t>
            </a:r>
            <a:r>
              <a:rPr lang="pl-PL" sz="2400" dirty="0"/>
              <a:t> czyli psychiatria żywieniowa, bada wpływ diety na zdrowie psychiczne.</a:t>
            </a:r>
          </a:p>
          <a:p>
            <a:r>
              <a:rPr lang="pl-PL" sz="2400" dirty="0"/>
              <a:t>Odpowiednie odżywianie może pomóc w łagodzeniu objawów lęku, depresji i innych zaburzeń. </a:t>
            </a:r>
          </a:p>
          <a:p>
            <a:r>
              <a:rPr lang="pl-PL" sz="2400" dirty="0"/>
              <a:t>Wyniki badań epidemiologicznych sugerują, że niedobory żywieniowe wiążą się ze wzrostem zapadalności na niektóre schorzenia psychiczne, między innymi schizofrenię i depresję. </a:t>
            </a:r>
          </a:p>
          <a:p>
            <a:r>
              <a:rPr lang="pl-PL" sz="2400" dirty="0"/>
              <a:t>Wpływ  diety na rozwój centralnego układu nerwowego stanowi temat licznych badań ostatnich kilkudziesięciu lat. </a:t>
            </a:r>
          </a:p>
          <a:p>
            <a:endParaRPr lang="pl-PL" dirty="0"/>
          </a:p>
        </p:txBody>
      </p:sp>
    </p:spTree>
    <p:extLst>
      <p:ext uri="{BB962C8B-B14F-4D97-AF65-F5344CB8AC3E}">
        <p14:creationId xmlns:p14="http://schemas.microsoft.com/office/powerpoint/2010/main" val="1234615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7DB889D-B510-08CD-6B3F-D7A6AA5E5187}"/>
              </a:ext>
            </a:extLst>
          </p:cNvPr>
          <p:cNvSpPr>
            <a:spLocks noGrp="1"/>
          </p:cNvSpPr>
          <p:nvPr>
            <p:ph type="title"/>
          </p:nvPr>
        </p:nvSpPr>
        <p:spPr/>
        <p:txBody>
          <a:bodyPr/>
          <a:lstStyle/>
          <a:p>
            <a:pPr algn="ct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endParaRPr lang="pl-PL" dirty="0"/>
          </a:p>
        </p:txBody>
      </p:sp>
      <p:sp>
        <p:nvSpPr>
          <p:cNvPr id="3" name="Symbol zastępczy zawartości 2">
            <a:extLst>
              <a:ext uri="{FF2B5EF4-FFF2-40B4-BE49-F238E27FC236}">
                <a16:creationId xmlns:a16="http://schemas.microsoft.com/office/drawing/2014/main" id="{84567FDF-718B-541C-CA4A-472E6F274893}"/>
              </a:ext>
            </a:extLst>
          </p:cNvPr>
          <p:cNvSpPr>
            <a:spLocks noGrp="1"/>
          </p:cNvSpPr>
          <p:nvPr>
            <p:ph idx="1"/>
          </p:nvPr>
        </p:nvSpPr>
        <p:spPr>
          <a:xfrm>
            <a:off x="677333" y="1479479"/>
            <a:ext cx="10079709" cy="5013787"/>
          </a:xfrm>
        </p:spPr>
        <p:txBody>
          <a:bodyPr>
            <a:normAutofit lnSpcReduction="10000"/>
          </a:bodyPr>
          <a:lstStyle/>
          <a:p>
            <a:pPr marL="0" indent="0">
              <a:buNone/>
            </a:pPr>
            <a:r>
              <a:rPr lang="pl-PL" sz="2800" dirty="0">
                <a:latin typeface="Calibri" panose="020F0502020204030204" pitchFamily="34" charset="0"/>
                <a:ea typeface="Calibri" panose="020F0502020204030204" pitchFamily="34" charset="0"/>
                <a:cs typeface="Calibri" panose="020F0502020204030204" pitchFamily="34" charset="0"/>
              </a:rPr>
              <a:t>P</a:t>
            </a:r>
            <a:r>
              <a:rPr lang="pl-PL" sz="2800" dirty="0">
                <a:effectLst/>
                <a:latin typeface="Calibri" panose="020F0502020204030204" pitchFamily="34" charset="0"/>
                <a:ea typeface="Calibri" panose="020F0502020204030204" pitchFamily="34" charset="0"/>
                <a:cs typeface="Calibri" panose="020F0502020204030204" pitchFamily="34" charset="0"/>
              </a:rPr>
              <a:t>rawidłowe odżywienie wymaga dostarczenia odpowiednich aminokwasów, tłuszczy, witamin, minerałów i pierwiastków śladowych. </a:t>
            </a:r>
          </a:p>
          <a:p>
            <a:pPr marL="0" indent="0">
              <a:buNone/>
            </a:pPr>
            <a:r>
              <a:rPr lang="pl-PL" sz="2800" dirty="0">
                <a:effectLst/>
                <a:latin typeface="Calibri" panose="020F0502020204030204" pitchFamily="34" charset="0"/>
                <a:ea typeface="Calibri" panose="020F0502020204030204" pitchFamily="34" charset="0"/>
                <a:cs typeface="Calibri" panose="020F0502020204030204" pitchFamily="34" charset="0"/>
              </a:rPr>
              <a:t>Dobrze udokumentowane są powiązania pomiędzy depresją a nawykami żywieniowymi. </a:t>
            </a:r>
          </a:p>
          <a:p>
            <a:pPr marL="0" indent="0">
              <a:buNone/>
            </a:pPr>
            <a:r>
              <a:rPr lang="pl-PL" sz="2800" dirty="0">
                <a:effectLst/>
                <a:latin typeface="Calibri" panose="020F0502020204030204" pitchFamily="34" charset="0"/>
                <a:ea typeface="Calibri" panose="020F0502020204030204" pitchFamily="34" charset="0"/>
                <a:cs typeface="Calibri" panose="020F0502020204030204" pitchFamily="34" charset="0"/>
              </a:rPr>
              <a:t>Wyniki badań wskazują na redukcję wystąpienia depresji i samobójstw w przypadku zdrowego modelu odżywiania. Powstają badania randomizowane, w których skuteczność zmiany diety ocenia się jako formę leczenia depresji . Z drugi</a:t>
            </a:r>
            <a:r>
              <a:rPr lang="pl-PL" sz="2800" dirty="0">
                <a:latin typeface="Calibri" panose="020F0502020204030204" pitchFamily="34" charset="0"/>
                <a:ea typeface="Calibri" panose="020F0502020204030204" pitchFamily="34" charset="0"/>
                <a:cs typeface="Calibri" panose="020F0502020204030204" pitchFamily="34" charset="0"/>
              </a:rPr>
              <a:t>ej strony niedobory żywieniowe wiążą się ze wzrostem zapadalności na niektóre schorzenia psychiczne, w tym między innymi schizofrenię i depresję. </a:t>
            </a:r>
          </a:p>
          <a:p>
            <a:pPr marL="0" indent="0">
              <a:buNone/>
            </a:pPr>
            <a:endParaRPr lang="pl-PL" dirty="0"/>
          </a:p>
        </p:txBody>
      </p:sp>
    </p:spTree>
    <p:extLst>
      <p:ext uri="{BB962C8B-B14F-4D97-AF65-F5344CB8AC3E}">
        <p14:creationId xmlns:p14="http://schemas.microsoft.com/office/powerpoint/2010/main" val="1336837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AF839331-E61D-F2C9-62BE-797E8EB744E4}"/>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503435" y="544530"/>
            <a:ext cx="8671388" cy="5640514"/>
          </a:xfrm>
        </p:spPr>
      </p:pic>
    </p:spTree>
    <p:extLst>
      <p:ext uri="{BB962C8B-B14F-4D97-AF65-F5344CB8AC3E}">
        <p14:creationId xmlns:p14="http://schemas.microsoft.com/office/powerpoint/2010/main" val="4257476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9F33BCD-7F4F-8EC5-89C1-A0699E816CF8}"/>
              </a:ext>
            </a:extLst>
          </p:cNvPr>
          <p:cNvSpPr>
            <a:spLocks noGrp="1"/>
          </p:cNvSpPr>
          <p:nvPr>
            <p:ph type="title"/>
          </p:nvPr>
        </p:nvSpPr>
        <p:spPr/>
        <p:txBody>
          <a:bodyPr/>
          <a:lstStyle/>
          <a:p>
            <a:pPr algn="ctr"/>
            <a:r>
              <a:rPr kumimoji="0" lang="pl-PL" sz="32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endParaRPr lang="pl-PL" dirty="0"/>
          </a:p>
        </p:txBody>
      </p:sp>
      <p:sp>
        <p:nvSpPr>
          <p:cNvPr id="3" name="Symbol zastępczy zawartości 2">
            <a:extLst>
              <a:ext uri="{FF2B5EF4-FFF2-40B4-BE49-F238E27FC236}">
                <a16:creationId xmlns:a16="http://schemas.microsoft.com/office/drawing/2014/main" id="{F7CAD64C-FA39-19C6-49AA-A708AEB8A1EF}"/>
              </a:ext>
            </a:extLst>
          </p:cNvPr>
          <p:cNvSpPr>
            <a:spLocks noGrp="1"/>
          </p:cNvSpPr>
          <p:nvPr>
            <p:ph idx="1"/>
          </p:nvPr>
        </p:nvSpPr>
        <p:spPr>
          <a:xfrm>
            <a:off x="677334" y="1479479"/>
            <a:ext cx="9370792" cy="4849402"/>
          </a:xfrm>
        </p:spPr>
        <p:txBody>
          <a:bodyPr>
            <a:noAutofit/>
          </a:bodyPr>
          <a:lstStyle/>
          <a:p>
            <a:r>
              <a:rPr kumimoji="0" lang="pl-PL"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Selektywnie dobrana suplementacja składników odżywczych może być korzystna w leczeniu zaburzeń psychicznych. Wśród nich wymienia się takie elementy, jak S-</a:t>
            </a:r>
            <a:r>
              <a:rPr kumimoji="0" lang="pl-PL" sz="2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adenozylometioninę</a:t>
            </a:r>
            <a:r>
              <a:rPr kumimoji="0" lang="pl-PL"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N-</a:t>
            </a:r>
            <a:r>
              <a:rPr kumimoji="0" lang="pl-PL" sz="2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acetylocysteinę</a:t>
            </a:r>
            <a:r>
              <a:rPr kumimoji="0" lang="pl-PL"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cynk, witaminy z grupy B w tym kwas foliowy, witaminę D. </a:t>
            </a:r>
            <a:r>
              <a:rPr lang="pl-PL"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Ostatnio podkreśla się, że</a:t>
            </a:r>
            <a:r>
              <a:rPr kumimoji="0" lang="pl-PL"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nienasycone kwasy tłuszczowe omega-3 mają szerokie działanie w terapii zaburzeń psychicznych. Biorą udział w </a:t>
            </a:r>
            <a:r>
              <a:rPr kumimoji="0" lang="pl-PL" sz="2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synaptogenezie</a:t>
            </a:r>
            <a:r>
              <a:rPr kumimoji="0" lang="pl-PL"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poprzez wpływ na degradację i syntezę receptorów. Posiadają działanie przeciwzapalne oraz hamują apoptozę. Wpływają na funkcjonowanie błon komórkowych i wychwyt zwrotny neurotransmiterów.</a:t>
            </a:r>
          </a:p>
        </p:txBody>
      </p:sp>
    </p:spTree>
    <p:extLst>
      <p:ext uri="{BB962C8B-B14F-4D97-AF65-F5344CB8AC3E}">
        <p14:creationId xmlns:p14="http://schemas.microsoft.com/office/powerpoint/2010/main" val="2850552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914CE17-D906-234D-E86B-5EA04B2BBF66}"/>
              </a:ext>
            </a:extLst>
          </p:cNvPr>
          <p:cNvSpPr>
            <a:spLocks noGrp="1"/>
          </p:cNvSpPr>
          <p:nvPr>
            <p:ph type="title"/>
          </p:nvPr>
        </p:nvSpPr>
        <p:spPr>
          <a:xfrm>
            <a:off x="838200" y="0"/>
            <a:ext cx="10515600" cy="1058238"/>
          </a:xfrm>
        </p:spPr>
        <p:txBody>
          <a:bodyPr>
            <a:normAutofit fontScale="90000"/>
          </a:bodyPr>
          <a:lstStyle/>
          <a:p>
            <a:pPr algn="ct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Stan faktyczny</a:t>
            </a:r>
            <a:endParaRPr lang="pl-PL" dirty="0"/>
          </a:p>
        </p:txBody>
      </p:sp>
      <p:sp>
        <p:nvSpPr>
          <p:cNvPr id="3" name="Symbol zastępczy zawartości 2">
            <a:extLst>
              <a:ext uri="{FF2B5EF4-FFF2-40B4-BE49-F238E27FC236}">
                <a16:creationId xmlns:a16="http://schemas.microsoft.com/office/drawing/2014/main" id="{29C49513-D2EC-A748-F51E-D97C78F86930}"/>
              </a:ext>
            </a:extLst>
          </p:cNvPr>
          <p:cNvSpPr>
            <a:spLocks noGrp="1"/>
          </p:cNvSpPr>
          <p:nvPr>
            <p:ph idx="1"/>
          </p:nvPr>
        </p:nvSpPr>
        <p:spPr>
          <a:xfrm>
            <a:off x="349322" y="965771"/>
            <a:ext cx="10515600" cy="5712431"/>
          </a:xfrm>
        </p:spPr>
        <p:txBody>
          <a:bodyPr>
            <a:noAutofit/>
          </a:bodyPr>
          <a:lstStyle/>
          <a:p>
            <a:pPr>
              <a:lnSpc>
                <a:spcPct val="107000"/>
              </a:lnSpc>
              <a:spcAft>
                <a:spcPts val="800"/>
              </a:spcAft>
              <a:buNone/>
            </a:pPr>
            <a:r>
              <a:rPr lang="pl-PL" sz="16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kern="100" dirty="0">
                <a:solidFill>
                  <a:prstClr val="black"/>
                </a:solidFill>
                <a:latin typeface="Calibri" panose="020F0502020204030204" pitchFamily="34" charset="0"/>
                <a:ea typeface="Calibri" panose="020F0502020204030204" pitchFamily="34" charset="0"/>
                <a:cs typeface="Times New Roman" panose="02020603050405020304" pitchFamily="18" charset="0"/>
              </a:rPr>
              <a:t>Pacjenci chorujący na schizofrenię, depresję czy CHAD często zmagają się z nieprawidłowymi nawykami  żywieniowymi. </a:t>
            </a:r>
            <a:r>
              <a:rPr lang="pl-PL" sz="2400" kern="100" dirty="0">
                <a:latin typeface="Calibri" panose="020F0502020204030204" pitchFamily="34" charset="0"/>
                <a:ea typeface="Calibri" panose="020F0502020204030204" pitchFamily="34" charset="0"/>
                <a:cs typeface="Times New Roman" panose="02020603050405020304" pitchFamily="18" charset="0"/>
              </a:rPr>
              <a:t>N</a:t>
            </a: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ależą do grupy o podwyższonym ryzyku wystąpienia </a:t>
            </a:r>
            <a:r>
              <a:rPr lang="pl-PL" sz="2400" kern="100" dirty="0">
                <a:effectLst/>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zaburzeń odżywiania</a:t>
            </a: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 nadwagi i otyłości, </a:t>
            </a:r>
            <a:r>
              <a:rPr lang="pl-PL" sz="2400" kern="100" dirty="0" err="1">
                <a:effectLst/>
                <a:latin typeface="Calibri" panose="020F0502020204030204" pitchFamily="34" charset="0"/>
                <a:ea typeface="Calibri" panose="020F0502020204030204" pitchFamily="34" charset="0"/>
                <a:cs typeface="Times New Roman" panose="02020603050405020304" pitchFamily="18" charset="0"/>
              </a:rPr>
              <a:t>hiperlipidemii</a:t>
            </a: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400" kern="100" dirty="0">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cukrzycy</a:t>
            </a: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chorób układu sercowo-naczyniowego – choroby niedokrwiennej serca i udaru mózgu. Czynnikami podwyższającymi ryzyko jest prowadzenie stylu życia o niskiej aktywności fizycznej, nieprzywiązywanie uwagi do sposobu żywienia oraz istnienie konieczności stosowania farmakoterapii sprzyjającej gromadzeniu się tkanki tłuszczowej. Nadmierna masa ciała jest częstym problemem tych pacjentów. Stosowanie farmakoterapii oraz przeżywane </a:t>
            </a:r>
            <a:r>
              <a:rPr lang="pl-PL" sz="2400" kern="100" dirty="0">
                <a:latin typeface="Calibri" panose="020F0502020204030204" pitchFamily="34" charset="0"/>
                <a:ea typeface="Calibri" panose="020F0502020204030204" pitchFamily="34" charset="0"/>
                <a:cs typeface="Times New Roman" panose="02020603050405020304" pitchFamily="18" charset="0"/>
              </a:rPr>
              <a:t>stany</a:t>
            </a: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chorobowe mo</a:t>
            </a:r>
            <a:r>
              <a:rPr lang="pl-PL" sz="2400" kern="100" dirty="0">
                <a:latin typeface="Calibri" panose="020F0502020204030204" pitchFamily="34" charset="0"/>
                <a:ea typeface="Calibri" panose="020F0502020204030204" pitchFamily="34" charset="0"/>
                <a:cs typeface="Times New Roman" panose="02020603050405020304" pitchFamily="18" charset="0"/>
              </a:rPr>
              <a:t>gą</a:t>
            </a:r>
            <a:r>
              <a:rPr lang="pl-PL" sz="2400" kern="100" dirty="0">
                <a:effectLst/>
                <a:latin typeface="Calibri" panose="020F0502020204030204" pitchFamily="34" charset="0"/>
                <a:ea typeface="Calibri" panose="020F0502020204030204" pitchFamily="34" charset="0"/>
                <a:cs typeface="Times New Roman" panose="02020603050405020304" pitchFamily="18" charset="0"/>
              </a:rPr>
              <a:t> przyczyniać się do nadmiernego łaknienia. Czynnikami wzmacniającymi apetyt jest uczucie osamotnienia, przygnębienia, poczucia braku sensu, lęku czy też odczuwanie cierpienia psychicznego. Czynność jedzenia może stać się nagrodą lub sposobem na rozładowanie wysokiego napięcia psychicznego, a nie wyłącznie zaspokojeniem potrzeby sytości. </a:t>
            </a:r>
            <a:endParaRPr lang="pl-PL" sz="20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pl-PL" sz="16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pl-PL" sz="1600" dirty="0"/>
          </a:p>
        </p:txBody>
      </p:sp>
    </p:spTree>
    <p:extLst>
      <p:ext uri="{BB962C8B-B14F-4D97-AF65-F5344CB8AC3E}">
        <p14:creationId xmlns:p14="http://schemas.microsoft.com/office/powerpoint/2010/main" val="1568014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84460B0-56E3-21F5-DADD-39B93F92AD4D}"/>
              </a:ext>
            </a:extLst>
          </p:cNvPr>
          <p:cNvSpPr>
            <a:spLocks noGrp="1"/>
          </p:cNvSpPr>
          <p:nvPr>
            <p:ph type="title"/>
          </p:nvPr>
        </p:nvSpPr>
        <p:spPr>
          <a:xfrm>
            <a:off x="838200" y="365125"/>
            <a:ext cx="10515600" cy="970515"/>
          </a:xfrm>
        </p:spPr>
        <p:txBody>
          <a:bodyPr/>
          <a:lstStyle/>
          <a:p>
            <a:pPr algn="ct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endParaRPr lang="pl-PL" dirty="0"/>
          </a:p>
        </p:txBody>
      </p:sp>
      <p:sp>
        <p:nvSpPr>
          <p:cNvPr id="3" name="Symbol zastępczy zawartości 2">
            <a:extLst>
              <a:ext uri="{FF2B5EF4-FFF2-40B4-BE49-F238E27FC236}">
                <a16:creationId xmlns:a16="http://schemas.microsoft.com/office/drawing/2014/main" id="{C6A4042C-D7A8-C674-BD35-49A77841C979}"/>
              </a:ext>
            </a:extLst>
          </p:cNvPr>
          <p:cNvSpPr>
            <a:spLocks noGrp="1"/>
          </p:cNvSpPr>
          <p:nvPr>
            <p:ph idx="1"/>
          </p:nvPr>
        </p:nvSpPr>
        <p:spPr>
          <a:xfrm>
            <a:off x="838200" y="1017142"/>
            <a:ext cx="10011310" cy="5589141"/>
          </a:xfrm>
        </p:spPr>
        <p:txBody>
          <a:bodyPr>
            <a:normAutofit/>
          </a:bodyPr>
          <a:lstStyle/>
          <a:p>
            <a:pPr marL="228600" indent="-228600" algn="just" defTabSz="914400">
              <a:spcAft>
                <a:spcPts val="800"/>
              </a:spcAft>
              <a:buClrTx/>
              <a:buSzTx/>
              <a:buNone/>
              <a:defRPr/>
            </a:pP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lang="pl-PL" sz="2000" kern="100" dirty="0">
                <a:latin typeface="Calibri" panose="020F0502020204030204" pitchFamily="34" charset="0"/>
                <a:ea typeface="Calibri" panose="020F0502020204030204" pitchFamily="34" charset="0"/>
                <a:cs typeface="Times New Roman" panose="02020603050405020304" pitchFamily="18" charset="0"/>
              </a:rPr>
              <a:t>Spożywanie pokarmów o nadmiernej wartości energetycznej doprowadza do rozwoju otyłości oraz rozwinięcia jej następstw ogólnoustrojowych, w tym zespołu metabolicznego.</a:t>
            </a:r>
          </a:p>
          <a:p>
            <a:pPr marL="228600" marR="0" lvl="0" indent="-228600" algn="just"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l-PL"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Zespół metaboliczny </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jest zbiorem zaburzeń klinicznych oraz metabolicznych, które zwiększają ryzyko rozwoju chorób układu krążenia i cukrzycy oraz predysponują do wystąpienia powikłań sercowo-naczyniowych. Zbiór ten obejmuje </a:t>
            </a:r>
            <a:r>
              <a:rPr kumimoji="0" lang="pl-PL"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insulinooporność</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nadciśnienie, otyłość brzuszną i zaburzenia w gospodarce lipidowej. Wśród pacjentów ze schizofrenią, CHAD czy depresją zespół metaboliczny jest rozpoznawany </a:t>
            </a:r>
            <a:r>
              <a:rPr kumimoji="0" lang="pl-PL" sz="200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 lub 3 razy częściej </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niż w populacji ogólnej. Powstaje on pod wpływem połączenia się predyspozycji genetycznych, uwarunkowań środowiskowych, stylu życia oraz konieczności stosowania farmakoterapii. Wprowadzenie leków neuroleptycznych, które zmniejszają apetyt – </a:t>
            </a:r>
            <a:r>
              <a:rPr kumimoji="0" lang="pl-PL"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np</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l-PL"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olanzapiny</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l-PL"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klozapiny</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 </a:t>
            </a:r>
            <a:r>
              <a:rPr kumimoji="0" lang="pl-PL"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risperidonu</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może zmniejszyć ten problem. </a:t>
            </a:r>
          </a:p>
          <a:p>
            <a:pPr marL="0" indent="0" algn="just">
              <a:lnSpc>
                <a:spcPct val="100000"/>
              </a:lnSpc>
              <a:buNone/>
            </a:pP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Dieta pacjentów psychiatrycznych najczęściej charakteryzuje się wysoką zawartością tłuszczów nasyconych oraz znikomym spożyciem błonnika pokarmowego. Niskie spożycie świeżych warzyw i owoców przy jednoczesnej podaży tłuszczów nasyconych wiąże się z pojawieniem się wysokiego stężenia </a:t>
            </a:r>
            <a:r>
              <a:rPr kumimoji="0" lang="pl-PL" sz="200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markerów stanu zapalnego </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czynnika martwicy nowotworów, interleukiny-6 i białka C-reaktywnego. Związki te mogą przyczynić się do nasilenia zespołu metabolicznego.</a:t>
            </a:r>
            <a:endParaRPr lang="pl-PL" sz="2000" dirty="0"/>
          </a:p>
        </p:txBody>
      </p:sp>
    </p:spTree>
    <p:extLst>
      <p:ext uri="{BB962C8B-B14F-4D97-AF65-F5344CB8AC3E}">
        <p14:creationId xmlns:p14="http://schemas.microsoft.com/office/powerpoint/2010/main" val="2827420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1D320651-BCC9-404B-B747-85779A9B7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063" y="821933"/>
            <a:ext cx="8969339" cy="5486400"/>
          </a:xfrm>
          <a:prstGeom prst="rect">
            <a:avLst/>
          </a:prstGeom>
        </p:spPr>
      </p:pic>
    </p:spTree>
    <p:extLst>
      <p:ext uri="{BB962C8B-B14F-4D97-AF65-F5344CB8AC3E}">
        <p14:creationId xmlns:p14="http://schemas.microsoft.com/office/powerpoint/2010/main" val="2841155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5557D71-B2AA-CC1A-DCC0-1436071B0B8E}"/>
              </a:ext>
            </a:extLst>
          </p:cNvPr>
          <p:cNvSpPr>
            <a:spLocks noGrp="1"/>
          </p:cNvSpPr>
          <p:nvPr>
            <p:ph type="title"/>
          </p:nvPr>
        </p:nvSpPr>
        <p:spPr>
          <a:xfrm>
            <a:off x="838200" y="365125"/>
            <a:ext cx="10515600" cy="1042435"/>
          </a:xfrm>
        </p:spPr>
        <p:txBody>
          <a:bodyPr>
            <a:normAutofit fontScale="90000"/>
          </a:bodyPr>
          <a:lstStyle/>
          <a:p>
            <a:pPr algn="ct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lang="pl-PL" sz="2800" dirty="0">
                <a:latin typeface="Calibri" panose="020F0502020204030204" pitchFamily="34" charset="0"/>
                <a:ea typeface="Calibri" panose="020F0502020204030204" pitchFamily="34" charset="0"/>
                <a:cs typeface="Times New Roman" panose="02020603050405020304" pitchFamily="18" charset="0"/>
              </a:rPr>
              <a:t>E</a:t>
            </a:r>
            <a:r>
              <a:rPr lang="pl-PL" sz="2800" dirty="0">
                <a:effectLst/>
                <a:latin typeface="Calibri" panose="020F0502020204030204" pitchFamily="34" charset="0"/>
                <a:ea typeface="Calibri" panose="020F0502020204030204" pitchFamily="34" charset="0"/>
                <a:cs typeface="Times New Roman" panose="02020603050405020304" pitchFamily="18" charset="0"/>
              </a:rPr>
              <a:t>gzogenne wielonienasycone kwasy tłuszczowe (</a:t>
            </a:r>
            <a:r>
              <a:rPr lang="pl-PL" sz="2800" b="1" dirty="0">
                <a:effectLst/>
                <a:latin typeface="Calibri" panose="020F0502020204030204" pitchFamily="34" charset="0"/>
                <a:ea typeface="Calibri" panose="020F0502020204030204" pitchFamily="34" charset="0"/>
                <a:cs typeface="Times New Roman" panose="02020603050405020304" pitchFamily="18" charset="0"/>
              </a:rPr>
              <a:t>WKT</a:t>
            </a:r>
            <a:r>
              <a:rPr lang="pl-PL" sz="2800" dirty="0">
                <a:effectLst/>
                <a:latin typeface="Calibri" panose="020F0502020204030204" pitchFamily="34" charset="0"/>
                <a:ea typeface="Calibri" panose="020F0502020204030204" pitchFamily="34" charset="0"/>
                <a:cs typeface="Times New Roman" panose="02020603050405020304" pitchFamily="18" charset="0"/>
              </a:rPr>
              <a:t>)</a:t>
            </a:r>
            <a:endParaRPr lang="pl-PL" sz="2800" dirty="0"/>
          </a:p>
        </p:txBody>
      </p:sp>
      <p:sp>
        <p:nvSpPr>
          <p:cNvPr id="3" name="Symbol zastępczy zawartości 2">
            <a:extLst>
              <a:ext uri="{FF2B5EF4-FFF2-40B4-BE49-F238E27FC236}">
                <a16:creationId xmlns:a16="http://schemas.microsoft.com/office/drawing/2014/main" id="{8E3A3D2C-B31B-75B0-478C-0E123633C7EF}"/>
              </a:ext>
            </a:extLst>
          </p:cNvPr>
          <p:cNvSpPr>
            <a:spLocks noGrp="1"/>
          </p:cNvSpPr>
          <p:nvPr>
            <p:ph idx="1"/>
          </p:nvPr>
        </p:nvSpPr>
        <p:spPr>
          <a:xfrm>
            <a:off x="838200" y="1407560"/>
            <a:ext cx="10515600" cy="5085315"/>
          </a:xfrm>
        </p:spPr>
        <p:txBody>
          <a:bodyPr>
            <a:normAutofit fontScale="70000" lnSpcReduction="20000"/>
          </a:bodyPr>
          <a:lstStyle/>
          <a:p>
            <a:pPr marL="0" indent="0">
              <a:buNone/>
            </a:pPr>
            <a:r>
              <a:rPr lang="pl-PL" sz="2800" kern="0" dirty="0">
                <a:solidFill>
                  <a:srgbClr val="333333"/>
                </a:solidFill>
                <a:effectLst/>
                <a:ea typeface="Times New Roman" panose="02020603050405020304" pitchFamily="18" charset="0"/>
                <a:cs typeface="Times New Roman" panose="02020603050405020304" pitchFamily="18" charset="0"/>
              </a:rPr>
              <a:t>Tłuszcze to podstawowy wysokoenergetyczny składnik żywności. Wielonienasycone kwasy tłuszczowe nie są syntetyzowane przez organizm człowieka i dlatego muszą być dostarczone w diecie. </a:t>
            </a:r>
          </a:p>
          <a:p>
            <a:pPr marL="0" indent="0">
              <a:buNone/>
            </a:pPr>
            <a:r>
              <a:rPr lang="pl-PL" sz="2800" kern="0" dirty="0">
                <a:solidFill>
                  <a:srgbClr val="333333"/>
                </a:solidFill>
                <a:effectLst/>
                <a:ea typeface="Times New Roman" panose="02020603050405020304" pitchFamily="18" charset="0"/>
                <a:cs typeface="Times New Roman" panose="02020603050405020304" pitchFamily="18" charset="0"/>
              </a:rPr>
              <a:t>Błony komórkowe ośrodkowego układu nerwowego zbudowane są w dużej części z WNKT, a dostarczenie tych kwasów decyduje o rozwoju umysłowym dzieci i prawidłowym funkcjonowaniu dorosłych. Obecnie podkreśla się istotny wpływ kwasów omega-3, szczególnie kwasu </a:t>
            </a:r>
            <a:r>
              <a:rPr lang="pl-PL" sz="2800" kern="0" dirty="0" err="1">
                <a:solidFill>
                  <a:srgbClr val="333333"/>
                </a:solidFill>
                <a:effectLst/>
                <a:ea typeface="Times New Roman" panose="02020603050405020304" pitchFamily="18" charset="0"/>
                <a:cs typeface="Times New Roman" panose="02020603050405020304" pitchFamily="18" charset="0"/>
              </a:rPr>
              <a:t>dokozaheksaenowego</a:t>
            </a:r>
            <a:r>
              <a:rPr lang="pl-PL" sz="2800" kern="0" dirty="0">
                <a:solidFill>
                  <a:srgbClr val="333333"/>
                </a:solidFill>
                <a:effectLst/>
                <a:ea typeface="Times New Roman" panose="02020603050405020304" pitchFamily="18" charset="0"/>
                <a:cs typeface="Times New Roman" panose="02020603050405020304" pitchFamily="18" charset="0"/>
              </a:rPr>
              <a:t> (DHA) i </a:t>
            </a:r>
            <a:r>
              <a:rPr lang="pl-PL" sz="2800" kern="0" dirty="0" err="1">
                <a:solidFill>
                  <a:srgbClr val="333333"/>
                </a:solidFill>
                <a:effectLst/>
                <a:ea typeface="Times New Roman" panose="02020603050405020304" pitchFamily="18" charset="0"/>
                <a:cs typeface="Times New Roman" panose="02020603050405020304" pitchFamily="18" charset="0"/>
              </a:rPr>
              <a:t>eikozapentaenowego</a:t>
            </a:r>
            <a:r>
              <a:rPr lang="pl-PL" sz="2800" kern="0" dirty="0">
                <a:solidFill>
                  <a:srgbClr val="333333"/>
                </a:solidFill>
                <a:effectLst/>
                <a:ea typeface="Times New Roman" panose="02020603050405020304" pitchFamily="18" charset="0"/>
                <a:cs typeface="Times New Roman" panose="02020603050405020304" pitchFamily="18" charset="0"/>
              </a:rPr>
              <a:t> (EPA) na rozwój mózgu. W badaniach wykazano, że zmniejszone spożycie tych kwasów tłuszczowych powoduje zaburzenia w rozwijającym się mózgu, w metabolizmie neuroprzekaźników. </a:t>
            </a:r>
            <a:r>
              <a:rPr lang="pl-PL" sz="2800" dirty="0">
                <a:effectLst/>
                <a:ea typeface="Calibri" panose="020F0502020204030204" pitchFamily="34" charset="0"/>
                <a:cs typeface="Times New Roman" panose="02020603050405020304" pitchFamily="18" charset="0"/>
              </a:rPr>
              <a:t>Do kwasów tłuszczowych niezbędnych w diecie (egzogenne WKT) człowieka należą kwas linolowy i kwas α-linolenowy. </a:t>
            </a:r>
          </a:p>
          <a:p>
            <a:pPr marL="0" indent="0">
              <a:buNone/>
            </a:pPr>
            <a:r>
              <a:rPr lang="pl-PL" sz="2800" dirty="0">
                <a:effectLst/>
                <a:ea typeface="Calibri" panose="020F0502020204030204" pitchFamily="34" charset="0"/>
                <a:cs typeface="Times New Roman" panose="02020603050405020304" pitchFamily="18" charset="0"/>
              </a:rPr>
              <a:t>Kwas linolowy (LA) i α-linolenowy (ALA) dają początek dwóm rodzinom kwasów tłuszczowych (odpowiednio ω-6 i ω-3). </a:t>
            </a:r>
          </a:p>
          <a:p>
            <a:pPr marL="0" indent="0">
              <a:buNone/>
            </a:pPr>
            <a:r>
              <a:rPr lang="pl-PL" sz="2800" dirty="0">
                <a:effectLst/>
                <a:ea typeface="Calibri" panose="020F0502020204030204" pitchFamily="34" charset="0"/>
                <a:cs typeface="Times New Roman" panose="02020603050405020304" pitchFamily="18" charset="0"/>
              </a:rPr>
              <a:t>Szczególnie ważna jest zawartość w diecie wielonienasyconych kwasów tłuszczowych omega-3: </a:t>
            </a:r>
            <a:r>
              <a:rPr lang="pl-PL" sz="2800" dirty="0" err="1">
                <a:effectLst/>
                <a:ea typeface="Calibri" panose="020F0502020204030204" pitchFamily="34" charset="0"/>
                <a:cs typeface="Times New Roman" panose="02020603050405020304" pitchFamily="18" charset="0"/>
              </a:rPr>
              <a:t>eikozapentaenowego</a:t>
            </a:r>
            <a:r>
              <a:rPr lang="pl-PL" sz="2800" dirty="0">
                <a:effectLst/>
                <a:ea typeface="Calibri" panose="020F0502020204030204" pitchFamily="34" charset="0"/>
                <a:cs typeface="Times New Roman" panose="02020603050405020304" pitchFamily="18" charset="0"/>
              </a:rPr>
              <a:t> (EPA) oraz </a:t>
            </a:r>
            <a:r>
              <a:rPr lang="pl-PL" sz="2800" dirty="0" err="1">
                <a:effectLst/>
                <a:ea typeface="Calibri" panose="020F0502020204030204" pitchFamily="34" charset="0"/>
                <a:cs typeface="Times New Roman" panose="02020603050405020304" pitchFamily="18" charset="0"/>
              </a:rPr>
              <a:t>dokozaheksaenowego</a:t>
            </a:r>
            <a:r>
              <a:rPr lang="pl-PL" sz="2800" dirty="0">
                <a:effectLst/>
                <a:ea typeface="Calibri" panose="020F0502020204030204" pitchFamily="34" charset="0"/>
                <a:cs typeface="Times New Roman" panose="02020603050405020304" pitchFamily="18" charset="0"/>
              </a:rPr>
              <a:t> (DHA). </a:t>
            </a:r>
            <a:r>
              <a:rPr lang="pl-PL" dirty="0">
                <a:ea typeface="Calibri" panose="020F0502020204030204" pitchFamily="34" charset="0"/>
                <a:cs typeface="Times New Roman" panose="02020603050405020304" pitchFamily="18" charset="0"/>
              </a:rPr>
              <a:t>S</a:t>
            </a:r>
            <a:r>
              <a:rPr lang="pl-PL" sz="2800" dirty="0">
                <a:effectLst/>
                <a:ea typeface="Calibri" panose="020F0502020204030204" pitchFamily="34" charset="0"/>
                <a:cs typeface="Times New Roman" panose="02020603050405020304" pitchFamily="18" charset="0"/>
              </a:rPr>
              <a:t>tanowią one po 8% suchej masy mózgu, przy czym ich zawartość jest szczególnie duża w obrębie substancji szarej mózgu. Naturalnym źródłem EPA i DHA są tłuste ryby słonowodne: makrela, śledź, łosoś oraz owoce morza</a:t>
            </a:r>
            <a:r>
              <a:rPr lang="pl-PL" sz="2800" dirty="0">
                <a:effectLst/>
                <a:latin typeface="Calibri" panose="020F0502020204030204" pitchFamily="34" charset="0"/>
                <a:ea typeface="Calibri" panose="020F0502020204030204" pitchFamily="34" charset="0"/>
                <a:cs typeface="Times New Roman" panose="02020603050405020304" pitchFamily="18" charset="0"/>
              </a:rPr>
              <a:t>. </a:t>
            </a:r>
            <a:endParaRPr lang="pl-PL" dirty="0"/>
          </a:p>
        </p:txBody>
      </p:sp>
    </p:spTree>
    <p:extLst>
      <p:ext uri="{BB962C8B-B14F-4D97-AF65-F5344CB8AC3E}">
        <p14:creationId xmlns:p14="http://schemas.microsoft.com/office/powerpoint/2010/main" val="2272492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ymbol zastępczy zawartości 3">
            <a:extLst>
              <a:ext uri="{FF2B5EF4-FFF2-40B4-BE49-F238E27FC236}">
                <a16:creationId xmlns:a16="http://schemas.microsoft.com/office/drawing/2014/main" id="{6BC096C8-F351-C8AD-F6C7-F3DD094B2A5D}"/>
              </a:ext>
            </a:extLst>
          </p:cNvPr>
          <p:cNvPicPr>
            <a:picLocks noGrp="1" noChangeAspect="1"/>
          </p:cNvPicPr>
          <p:nvPr>
            <p:ph idx="4294967295"/>
          </p:nvPr>
        </p:nvPicPr>
        <p:blipFill>
          <a:blip r:embed="rId2"/>
          <a:stretch>
            <a:fillRect/>
          </a:stretch>
        </p:blipFill>
        <p:spPr>
          <a:xfrm>
            <a:off x="572392" y="1068512"/>
            <a:ext cx="9146961" cy="5016375"/>
          </a:xfrm>
          <a:prstGeom prst="rect">
            <a:avLst/>
          </a:prstGeom>
        </p:spPr>
      </p:pic>
    </p:spTree>
    <p:extLst>
      <p:ext uri="{BB962C8B-B14F-4D97-AF65-F5344CB8AC3E}">
        <p14:creationId xmlns:p14="http://schemas.microsoft.com/office/powerpoint/2010/main" val="1540137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722C120-9493-8462-63EF-829C7DDDD44C}"/>
              </a:ext>
            </a:extLst>
          </p:cNvPr>
          <p:cNvSpPr>
            <a:spLocks noGrp="1"/>
          </p:cNvSpPr>
          <p:nvPr>
            <p:ph type="title"/>
          </p:nvPr>
        </p:nvSpPr>
        <p:spPr>
          <a:xfrm>
            <a:off x="838200" y="365125"/>
            <a:ext cx="10515600" cy="1237644"/>
          </a:xfrm>
        </p:spPr>
        <p:txBody>
          <a:bodyPr>
            <a:normAutofit fontScale="90000"/>
          </a:bodyPr>
          <a:lstStyle/>
          <a:p>
            <a:pPr algn="ct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7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Hipoteza </a:t>
            </a:r>
            <a:r>
              <a:rPr kumimoji="0" lang="pl-PL" sz="27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neurorozwojowa</a:t>
            </a:r>
            <a:r>
              <a:rPr kumimoji="0" lang="pl-PL" sz="27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schizofrenii i jej potencjalny związek z niedoborami żywieniowymi</a:t>
            </a:r>
            <a:endParaRPr lang="pl-PL" sz="2700" dirty="0"/>
          </a:p>
        </p:txBody>
      </p:sp>
      <p:sp>
        <p:nvSpPr>
          <p:cNvPr id="3" name="Symbol zastępczy zawartości 2">
            <a:extLst>
              <a:ext uri="{FF2B5EF4-FFF2-40B4-BE49-F238E27FC236}">
                <a16:creationId xmlns:a16="http://schemas.microsoft.com/office/drawing/2014/main" id="{4860D885-8BA9-4089-E0E3-355AA6511F54}"/>
              </a:ext>
            </a:extLst>
          </p:cNvPr>
          <p:cNvSpPr>
            <a:spLocks noGrp="1"/>
          </p:cNvSpPr>
          <p:nvPr>
            <p:ph idx="1"/>
          </p:nvPr>
        </p:nvSpPr>
        <p:spPr>
          <a:xfrm>
            <a:off x="665019" y="1602769"/>
            <a:ext cx="10854046" cy="5024062"/>
          </a:xfrm>
        </p:spPr>
        <p:txBody>
          <a:bodyPr>
            <a:normAutofit fontScale="62500" lnSpcReduction="20000"/>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pl-PL" sz="3300" kern="100" dirty="0">
                <a:latin typeface="Calibri" panose="020F0502020204030204" pitchFamily="34" charset="0"/>
                <a:ea typeface="Calibri" panose="020F0502020204030204" pitchFamily="34" charset="0"/>
                <a:cs typeface="Times New Roman" panose="02020603050405020304" pitchFamily="18" charset="0"/>
              </a:rPr>
              <a:t>1. H</a:t>
            </a:r>
            <a:r>
              <a:rPr lang="pl-PL" sz="3300" kern="100" dirty="0">
                <a:effectLst/>
                <a:latin typeface="Calibri" panose="020F0502020204030204" pitchFamily="34" charset="0"/>
                <a:ea typeface="Calibri" panose="020F0502020204030204" pitchFamily="34" charset="0"/>
                <a:cs typeface="Times New Roman" panose="02020603050405020304" pitchFamily="18" charset="0"/>
              </a:rPr>
              <a:t>ipoteza </a:t>
            </a:r>
            <a:r>
              <a:rPr lang="pl-PL" sz="3300" kern="100" dirty="0" err="1">
                <a:effectLst/>
                <a:latin typeface="Calibri" panose="020F0502020204030204" pitchFamily="34" charset="0"/>
                <a:ea typeface="Calibri" panose="020F0502020204030204" pitchFamily="34" charset="0"/>
                <a:cs typeface="Times New Roman" panose="02020603050405020304" pitchFamily="18" charset="0"/>
              </a:rPr>
              <a:t>neurorozwojowa</a:t>
            </a:r>
            <a:r>
              <a:rPr lang="pl-PL" sz="33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3300" kern="100" dirty="0">
                <a:solidFill>
                  <a:prstClr val="black"/>
                </a:solidFill>
                <a:latin typeface="Calibri" panose="020F0502020204030204" pitchFamily="34" charset="0"/>
                <a:ea typeface="Calibri" panose="020F0502020204030204" pitchFamily="34" charset="0"/>
                <a:cs typeface="Times New Roman" panose="02020603050405020304" pitchFamily="18" charset="0"/>
              </a:rPr>
              <a:t>z</a:t>
            </a:r>
            <a:r>
              <a:rPr kumimoji="0" lang="pl-PL" sz="33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aproponowana</a:t>
            </a:r>
            <a:r>
              <a:rPr kumimoji="0" lang="pl-PL" sz="33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przez D. Weinbergera i R. Murraya w  latach osiemdziesiątych XX w. </a:t>
            </a:r>
            <a:r>
              <a:rPr lang="pl-PL" sz="3300" kern="100" dirty="0">
                <a:effectLst/>
                <a:latin typeface="Calibri" panose="020F0502020204030204" pitchFamily="34" charset="0"/>
                <a:ea typeface="Calibri" panose="020F0502020204030204" pitchFamily="34" charset="0"/>
                <a:cs typeface="Times New Roman" panose="02020603050405020304" pitchFamily="18" charset="0"/>
              </a:rPr>
              <a:t>była intensywnie badana w następnych dekadach i obecnie jest uważana przez większość badaczy za obowiązującą teorię powstawania schizofrenii, </a:t>
            </a:r>
            <a:r>
              <a:rPr lang="pl-PL" sz="3300" kern="100" dirty="0">
                <a:latin typeface="Calibri" panose="020F0502020204030204" pitchFamily="34" charset="0"/>
                <a:ea typeface="Calibri" panose="020F0502020204030204" pitchFamily="34" charset="0"/>
                <a:cs typeface="Times New Roman" panose="02020603050405020304" pitchFamily="18" charset="0"/>
              </a:rPr>
              <a:t>zwłaszcza w </a:t>
            </a:r>
            <a:r>
              <a:rPr lang="pl-PL" sz="3300" kern="100" dirty="0">
                <a:effectLst/>
                <a:latin typeface="Calibri" panose="020F0502020204030204" pitchFamily="34" charset="0"/>
                <a:ea typeface="Calibri" panose="020F0502020204030204" pitchFamily="34" charset="0"/>
                <a:cs typeface="Times New Roman" panose="02020603050405020304" pitchFamily="18" charset="0"/>
              </a:rPr>
              <a:t>grupie pacjentów, u których wcześnie dochodzi do rozwoju choroby,  z dominującymi objawami negatywnymi</a:t>
            </a:r>
            <a:r>
              <a:rPr kumimoji="0" lang="pl-PL" sz="3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Na pojawienie się zaburzeń psychicznych wpływ będą miały takie czynniki, jak: genotyp, zakażenia wewnątrzmaciczne, zaburzenia rozwojowe, a w późniejszym okresie wydarzenia traumatyzujące, używanie szkodliwych substancji psychoaktywnych i wiele innych. </a:t>
            </a:r>
            <a:endParaRPr lang="pl-PL" sz="3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buNone/>
            </a:pPr>
            <a:r>
              <a:rPr lang="pl-PL" sz="3300" kern="100" dirty="0">
                <a:effectLst/>
                <a:latin typeface="Calibri" panose="020F0502020204030204" pitchFamily="34" charset="0"/>
                <a:ea typeface="Calibri" panose="020F0502020204030204" pitchFamily="34" charset="0"/>
                <a:cs typeface="Times New Roman" panose="02020603050405020304" pitchFamily="18" charset="0"/>
              </a:rPr>
              <a:t>2. Wśród potencjalnych czynników prowadzących do rozwoju podatności na zachorowanie wymienia się m.in. czynniki środowiskowe działające w okresie </a:t>
            </a:r>
            <a:r>
              <a:rPr lang="pl-PL" sz="3300" kern="100" dirty="0" err="1">
                <a:effectLst/>
                <a:latin typeface="Calibri" panose="020F0502020204030204" pitchFamily="34" charset="0"/>
                <a:ea typeface="Calibri" panose="020F0502020204030204" pitchFamily="34" charset="0"/>
                <a:cs typeface="Times New Roman" panose="02020603050405020304" pitchFamily="18" charset="0"/>
              </a:rPr>
              <a:t>pre</a:t>
            </a:r>
            <a:r>
              <a:rPr lang="pl-PL" sz="3300" kern="100" dirty="0">
                <a:effectLst/>
                <a:latin typeface="Calibri" panose="020F0502020204030204" pitchFamily="34" charset="0"/>
                <a:ea typeface="Calibri" panose="020F0502020204030204" pitchFamily="34" charset="0"/>
                <a:cs typeface="Times New Roman" panose="02020603050405020304" pitchFamily="18" charset="0"/>
              </a:rPr>
              <a:t>- i perinatalnym. Wyniki badań epidemiologicznych sugerują, że niedobory żywieniowe przypadające na okres prenatalny oraz noworodkowy i niemowlęcy wiążą się ze wzrostem zapadalności na schizofrenię w okresie adolescencji. Wśród czynników wiązanych z powstaniem podatności na rozwój schizofrenii badacze wymieniają: niedobory egzogennych wielonienasyconych kwasów tłuszczowych (</a:t>
            </a:r>
            <a:r>
              <a:rPr lang="pl-PL" sz="3300" kern="100" dirty="0">
                <a:latin typeface="Calibri" panose="020F0502020204030204" pitchFamily="34" charset="0"/>
                <a:ea typeface="Calibri" panose="020F0502020204030204" pitchFamily="34" charset="0"/>
                <a:cs typeface="Times New Roman" panose="02020603050405020304" pitchFamily="18" charset="0"/>
              </a:rPr>
              <a:t>WKT), kwasu foliowego, </a:t>
            </a:r>
            <a:r>
              <a:rPr lang="pl-PL" sz="3300" kern="100" dirty="0" err="1">
                <a:effectLst/>
                <a:latin typeface="Calibri" panose="020F0502020204030204" pitchFamily="34" charset="0"/>
                <a:ea typeface="Calibri" panose="020F0502020204030204" pitchFamily="34" charset="0"/>
                <a:cs typeface="Times New Roman" panose="02020603050405020304" pitchFamily="18" charset="0"/>
              </a:rPr>
              <a:t>retinoidów</a:t>
            </a:r>
            <a:r>
              <a:rPr lang="pl-PL" sz="3300" kern="100" dirty="0">
                <a:effectLst/>
                <a:latin typeface="Calibri" panose="020F0502020204030204" pitchFamily="34" charset="0"/>
                <a:ea typeface="Calibri" panose="020F0502020204030204" pitchFamily="34" charset="0"/>
                <a:cs typeface="Times New Roman" panose="02020603050405020304" pitchFamily="18" charset="0"/>
              </a:rPr>
              <a:t>, witaminy D oraz żelaza.</a:t>
            </a:r>
          </a:p>
          <a:p>
            <a:endParaRPr lang="pl-PL" dirty="0"/>
          </a:p>
        </p:txBody>
      </p:sp>
    </p:spTree>
    <p:extLst>
      <p:ext uri="{BB962C8B-B14F-4D97-AF65-F5344CB8AC3E}">
        <p14:creationId xmlns:p14="http://schemas.microsoft.com/office/powerpoint/2010/main" val="96541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8C657ED-F90E-5332-69EF-C3970323FC43}"/>
              </a:ext>
            </a:extLst>
          </p:cNvPr>
          <p:cNvSpPr>
            <a:spLocks noGrp="1"/>
          </p:cNvSpPr>
          <p:nvPr>
            <p:ph type="title"/>
          </p:nvPr>
        </p:nvSpPr>
        <p:spPr>
          <a:xfrm>
            <a:off x="677334" y="277402"/>
            <a:ext cx="8596668" cy="1325367"/>
          </a:xfrm>
        </p:spPr>
        <p:txBody>
          <a:bodyPr/>
          <a:lstStyle/>
          <a:p>
            <a:pPr algn="ctr"/>
            <a:r>
              <a:rPr kumimoji="0" lang="pl-PL" sz="32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kumimoji="0" lang="pl-PL"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Hipoteza </a:t>
            </a:r>
            <a:r>
              <a:rPr kumimoji="0" lang="pl-PL" sz="24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neurorozwojowa</a:t>
            </a:r>
            <a:r>
              <a:rPr kumimoji="0" lang="pl-PL" sz="2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schizofrenii i jej potencjalny związek z niedoborami żywieniowymi</a:t>
            </a:r>
            <a:endParaRPr lang="pl-PL" dirty="0"/>
          </a:p>
        </p:txBody>
      </p:sp>
      <p:sp>
        <p:nvSpPr>
          <p:cNvPr id="3" name="Symbol zastępczy zawartości 2">
            <a:extLst>
              <a:ext uri="{FF2B5EF4-FFF2-40B4-BE49-F238E27FC236}">
                <a16:creationId xmlns:a16="http://schemas.microsoft.com/office/drawing/2014/main" id="{1E6A7D3B-08B4-3BD9-05DD-FB77432C14A5}"/>
              </a:ext>
            </a:extLst>
          </p:cNvPr>
          <p:cNvSpPr>
            <a:spLocks noGrp="1"/>
          </p:cNvSpPr>
          <p:nvPr>
            <p:ph idx="1"/>
          </p:nvPr>
        </p:nvSpPr>
        <p:spPr>
          <a:xfrm>
            <a:off x="677333" y="1602769"/>
            <a:ext cx="9966693" cy="4977829"/>
          </a:xfrm>
        </p:spPr>
        <p:txBody>
          <a:bodyPr>
            <a:normAutofit fontScale="92500" lnSpcReduction="10000"/>
          </a:bodyPr>
          <a:lstStyle/>
          <a:p>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Czynniki te wpływają nie tylko na pojawienie się zaburzeń, lecz także na ich progresję. Ich rozwój jest zdeterminowany poprzez czynniki genetyczne i środowiskowe. Czynniki modyfikowalne wydają się głównym celem prewencyjnych interwencji w psychiatrii. </a:t>
            </a:r>
          </a:p>
          <a:p>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Część zaproponowanych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biomarkerów</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w bezpośredni sposób wiąże się z odżywianiem. </a:t>
            </a:r>
          </a:p>
          <a:p>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Pierwszym z nich jest </a:t>
            </a:r>
            <a:r>
              <a:rPr kumimoji="0" lang="pl-PL"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oś podwzgórze–przysadka–nadnercza (PPN). </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Ograniczona zdolność do radzenia sobie ze stresem odgrywa rolę w powstawaniu zaburzeń psychicznych. Wiadomo że traumatyzujące doświadczenia z okresu wczesnego dzieciństwa kształtują podatność na stres w późniejszym życiu. Prawidłowe funkcjonowanie osi PPN często jest zmienione w zaburzeniach psychicznych, a zwiększone wydzielanie kortyzolu obserwuje się w zaburzeniach afektywnych i psychotycznych. Dodatkowo leki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przeciwpsychotyczne</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wydają się zmniejszać aktywność osi PPN. Zatem oś PPN wydaje się ważnym biologicznym markerem podatności na rozwinięcie zaburzeń psychicznych. W tym kontekście nie bez znaczenia pozostaje jej związek z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mikrobiotą</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jelitową. </a:t>
            </a:r>
          </a:p>
          <a:p>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Kolejnymi potencjalnymi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biomarkerami</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biorącymi udział w patofizjologii zaburzeń psychicznych są stan zapalny oraz stres oksydacyjny. Coraz większą uwagę zyskuje teoria zapalna rozwoju depresji, a podwyższone stężenia cytokin prozapalnych obserwuje się w stanach depresyjnych, psychotycznych i maniakalnych. Podwyższone stężenia cytokin prozapalnych pojawiają się przed wystąpieniem zachorowania, co sugeruje ich rolę w genezie tych zaburzeń. Zaobserwowano również wzrost stresu oksydacyjnego w zaburzeniach psychotycznych ze spadkiem stężenia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glutationu</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 enzymów antyoksydacyjnych.</a:t>
            </a:r>
            <a:endParaRPr lang="pl-PL" dirty="0"/>
          </a:p>
        </p:txBody>
      </p:sp>
    </p:spTree>
    <p:extLst>
      <p:ext uri="{BB962C8B-B14F-4D97-AF65-F5344CB8AC3E}">
        <p14:creationId xmlns:p14="http://schemas.microsoft.com/office/powerpoint/2010/main" val="3725911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B24BE-BA9A-AF10-594E-6DA3B24C072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94D4AA6-DE64-00D3-2A67-4AF3C401BA90}"/>
              </a:ext>
            </a:extLst>
          </p:cNvPr>
          <p:cNvSpPr>
            <a:spLocks noGrp="1"/>
          </p:cNvSpPr>
          <p:nvPr>
            <p:ph type="title"/>
          </p:nvPr>
        </p:nvSpPr>
        <p:spPr>
          <a:xfrm>
            <a:off x="677334" y="272266"/>
            <a:ext cx="8596668" cy="1392148"/>
          </a:xfrm>
        </p:spPr>
        <p:txBody>
          <a:bodyPr>
            <a:noAutofit/>
          </a:bodyPr>
          <a:lstStyle/>
          <a:p>
            <a:pPr algn="ct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lang="pl-PL" sz="2400" dirty="0">
                <a:effectLst/>
                <a:latin typeface="Calibri" panose="020F0502020204030204" pitchFamily="34" charset="0"/>
                <a:ea typeface="Calibri" panose="020F0502020204030204" pitchFamily="34" charset="0"/>
                <a:cs typeface="Times New Roman" panose="02020603050405020304" pitchFamily="18" charset="0"/>
              </a:rPr>
            </a:br>
            <a:r>
              <a:rPr lang="pl-PL" sz="2400" dirty="0">
                <a:effectLst/>
                <a:latin typeface="Calibri" panose="020F0502020204030204" pitchFamily="34" charset="0"/>
                <a:ea typeface="Calibri" panose="020F0502020204030204" pitchFamily="34" charset="0"/>
                <a:cs typeface="Times New Roman" panose="02020603050405020304" pitchFamily="18" charset="0"/>
              </a:rPr>
              <a:t>Rola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wkt</a:t>
            </a:r>
            <a:r>
              <a:rPr lang="pl-PL" sz="2400" dirty="0">
                <a:effectLst/>
                <a:latin typeface="Calibri" panose="020F0502020204030204" pitchFamily="34" charset="0"/>
                <a:ea typeface="Calibri" panose="020F0502020204030204" pitchFamily="34" charset="0"/>
                <a:cs typeface="Times New Roman" panose="02020603050405020304" pitchFamily="18" charset="0"/>
              </a:rPr>
              <a:t> omega-3 w rozwoju ośrodkowego układu nerwowego – możliwe implikacje patogenetyczne dla rozwoju schizofrenii</a:t>
            </a:r>
            <a:endParaRPr lang="pl-PL" sz="2400" dirty="0"/>
          </a:p>
        </p:txBody>
      </p:sp>
      <p:sp>
        <p:nvSpPr>
          <p:cNvPr id="3" name="Symbol zastępczy zawartości 2">
            <a:extLst>
              <a:ext uri="{FF2B5EF4-FFF2-40B4-BE49-F238E27FC236}">
                <a16:creationId xmlns:a16="http://schemas.microsoft.com/office/drawing/2014/main" id="{044CBC55-E639-02B9-8C6E-BBE23A5A2FD8}"/>
              </a:ext>
            </a:extLst>
          </p:cNvPr>
          <p:cNvSpPr>
            <a:spLocks noGrp="1"/>
          </p:cNvSpPr>
          <p:nvPr>
            <p:ph idx="1"/>
          </p:nvPr>
        </p:nvSpPr>
        <p:spPr>
          <a:xfrm>
            <a:off x="677333" y="1664414"/>
            <a:ext cx="9699565" cy="4921321"/>
          </a:xfrm>
        </p:spPr>
        <p:txBody>
          <a:bodyPr>
            <a:normAutofit fontScale="70000" lnSpcReduction="20000"/>
          </a:bodyPr>
          <a:lstStyle/>
          <a:p>
            <a:pPr marL="0" indent="0">
              <a:buNone/>
            </a:pPr>
            <a:r>
              <a:rPr lang="pl-PL" sz="2800" dirty="0">
                <a:effectLst/>
                <a:latin typeface="Calibri" panose="020F0502020204030204" pitchFamily="34" charset="0"/>
                <a:ea typeface="Calibri" panose="020F0502020204030204" pitchFamily="34" charset="0"/>
                <a:cs typeface="Times New Roman" panose="02020603050405020304" pitchFamily="18" charset="0"/>
              </a:rPr>
              <a:t>Zgodnie z teorią </a:t>
            </a:r>
            <a:r>
              <a:rPr lang="pl-PL" sz="2800" dirty="0" err="1">
                <a:effectLst/>
                <a:latin typeface="Calibri" panose="020F0502020204030204" pitchFamily="34" charset="0"/>
                <a:ea typeface="Calibri" panose="020F0502020204030204" pitchFamily="34" charset="0"/>
                <a:cs typeface="Times New Roman" panose="02020603050405020304" pitchFamily="18" charset="0"/>
              </a:rPr>
              <a:t>neurorozwojową</a:t>
            </a:r>
            <a:r>
              <a:rPr lang="pl-PL" sz="2800" dirty="0">
                <a:effectLst/>
                <a:latin typeface="Calibri" panose="020F0502020204030204" pitchFamily="34" charset="0"/>
                <a:ea typeface="Calibri" panose="020F0502020204030204" pitchFamily="34" charset="0"/>
                <a:cs typeface="Times New Roman" panose="02020603050405020304" pitchFamily="18" charset="0"/>
              </a:rPr>
              <a:t> schizofrenia rozwija się u osobników, u których dochodzi do zaburzenia procesów prawidłowego dojrzewania OUN co jest powodowane przez różnorodne czynniki lub ich układ (podatność genetyczna, stres i uszkodzenia okołoporodowe</a:t>
            </a:r>
            <a:r>
              <a:rPr lang="pl-PL" dirty="0">
                <a:latin typeface="Calibri" panose="020F0502020204030204" pitchFamily="34" charset="0"/>
                <a:ea typeface="Calibri" panose="020F0502020204030204" pitchFamily="34" charset="0"/>
                <a:cs typeface="Times New Roman" panose="02020603050405020304" pitchFamily="18" charset="0"/>
              </a:rPr>
              <a:t>,</a:t>
            </a:r>
            <a:r>
              <a:rPr lang="pl-PL" sz="2800" dirty="0">
                <a:effectLst/>
                <a:latin typeface="Calibri" panose="020F0502020204030204" pitchFamily="34" charset="0"/>
                <a:ea typeface="Calibri" panose="020F0502020204030204" pitchFamily="34" charset="0"/>
                <a:cs typeface="Times New Roman" panose="02020603050405020304" pitchFamily="18" charset="0"/>
              </a:rPr>
              <a:t> infekcje wirusowe, nieprawidłowe odżywianie czy niedożywienie i in.). Przyczynia się to do różnorodnych zaburzeń funkcji układu nerwowego, a po okresie latencji doprowadza do klinicznej manifestacji objawów. </a:t>
            </a:r>
          </a:p>
          <a:p>
            <a:pPr marL="0" indent="0">
              <a:buNone/>
            </a:pPr>
            <a:r>
              <a:rPr lang="pl-PL" sz="2800" dirty="0">
                <a:effectLst/>
                <a:latin typeface="Calibri" panose="020F0502020204030204" pitchFamily="34" charset="0"/>
                <a:ea typeface="Calibri" panose="020F0502020204030204" pitchFamily="34" charset="0"/>
                <a:cs typeface="Times New Roman" panose="02020603050405020304" pitchFamily="18" charset="0"/>
              </a:rPr>
              <a:t>WKT odgrywają istotną rolę w dojrzewaniu mózgu, a niedobory żywieniowe tych substancji w krytycznych okresach rozwojowych prowadzą do upośledzenia licznych procesów, w tym funkcji poznawczych i jest uznawane za tzw. </a:t>
            </a:r>
            <a:r>
              <a:rPr lang="pl-PL" sz="2800" dirty="0" err="1">
                <a:effectLst/>
                <a:latin typeface="Calibri" panose="020F0502020204030204" pitchFamily="34" charset="0"/>
                <a:ea typeface="Calibri" panose="020F0502020204030204" pitchFamily="34" charset="0"/>
                <a:cs typeface="Times New Roman" panose="02020603050405020304" pitchFamily="18" charset="0"/>
              </a:rPr>
              <a:t>endofenotyp</a:t>
            </a:r>
            <a:r>
              <a:rPr lang="pl-PL" sz="2800" dirty="0">
                <a:effectLst/>
                <a:latin typeface="Calibri" panose="020F0502020204030204" pitchFamily="34" charset="0"/>
                <a:ea typeface="Calibri" panose="020F0502020204030204" pitchFamily="34" charset="0"/>
                <a:cs typeface="Times New Roman" panose="02020603050405020304" pitchFamily="18" charset="0"/>
              </a:rPr>
              <a:t> schizofrenii. </a:t>
            </a:r>
          </a:p>
          <a:p>
            <a:pPr marL="0" indent="0">
              <a:buNone/>
            </a:pPr>
            <a:r>
              <a:rPr lang="pl-PL" dirty="0">
                <a:latin typeface="Calibri" panose="020F0502020204030204" pitchFamily="34" charset="0"/>
                <a:ea typeface="Calibri" panose="020F0502020204030204" pitchFamily="34" charset="0"/>
                <a:cs typeface="Times New Roman" panose="02020603050405020304" pitchFamily="18" charset="0"/>
              </a:rPr>
              <a:t>L</a:t>
            </a:r>
            <a:r>
              <a:rPr lang="pl-PL" sz="2800" dirty="0">
                <a:effectLst/>
                <a:latin typeface="Calibri" panose="020F0502020204030204" pitchFamily="34" charset="0"/>
                <a:ea typeface="Calibri" panose="020F0502020204030204" pitchFamily="34" charset="0"/>
                <a:cs typeface="Times New Roman" panose="02020603050405020304" pitchFamily="18" charset="0"/>
              </a:rPr>
              <a:t>iczne badania epidemiologiczne, obserwacyjne oraz eksperymentalne wykazały występowanie zaburzeń metabolizmu WKT u chorych na schizofrenię, co stało się podstawą sformułowania przez D. </a:t>
            </a:r>
            <a:r>
              <a:rPr lang="pl-PL" sz="2800" dirty="0" err="1">
                <a:effectLst/>
                <a:latin typeface="Calibri" panose="020F0502020204030204" pitchFamily="34" charset="0"/>
                <a:ea typeface="Calibri" panose="020F0502020204030204" pitchFamily="34" charset="0"/>
                <a:cs typeface="Times New Roman" panose="02020603050405020304" pitchFamily="18" charset="0"/>
              </a:rPr>
              <a:t>Horrobina</a:t>
            </a:r>
            <a:r>
              <a:rPr lang="pl-PL" sz="2800" dirty="0">
                <a:effectLst/>
                <a:latin typeface="Calibri" panose="020F0502020204030204" pitchFamily="34" charset="0"/>
                <a:ea typeface="Calibri" panose="020F0502020204030204" pitchFamily="34" charset="0"/>
                <a:cs typeface="Times New Roman" panose="02020603050405020304" pitchFamily="18" charset="0"/>
              </a:rPr>
              <a:t> hipotezy błonowej rozwoju tej choroby, zgodnie z którą zmiany składu błon komórkowych prowadzą do następstw czynnościowych OUN, wywołując zaburzenia procesu interakcji neurotransmiterów z receptorami błonowymi. To skutkuje dysfunkcją </a:t>
            </a:r>
            <a:r>
              <a:rPr lang="pl-PL" sz="2800" dirty="0" err="1">
                <a:effectLst/>
                <a:latin typeface="Calibri" panose="020F0502020204030204" pitchFamily="34" charset="0"/>
                <a:ea typeface="Calibri" panose="020F0502020204030204" pitchFamily="34" charset="0"/>
                <a:cs typeface="Times New Roman" panose="02020603050405020304" pitchFamily="18" charset="0"/>
              </a:rPr>
              <a:t>neurotransmisji</a:t>
            </a:r>
            <a:r>
              <a:rPr lang="pl-PL" sz="2800" dirty="0">
                <a:effectLst/>
                <a:latin typeface="Calibri" panose="020F0502020204030204" pitchFamily="34" charset="0"/>
                <a:ea typeface="Calibri" panose="020F0502020204030204" pitchFamily="34" charset="0"/>
                <a:cs typeface="Times New Roman" panose="02020603050405020304" pitchFamily="18" charset="0"/>
              </a:rPr>
              <a:t> i pojawieniem się objawów choroby. Zdaniem D. </a:t>
            </a:r>
            <a:r>
              <a:rPr lang="pl-PL" sz="2800" dirty="0" err="1">
                <a:effectLst/>
                <a:latin typeface="Calibri" panose="020F0502020204030204" pitchFamily="34" charset="0"/>
                <a:ea typeface="Calibri" panose="020F0502020204030204" pitchFamily="34" charset="0"/>
                <a:cs typeface="Times New Roman" panose="02020603050405020304" pitchFamily="18" charset="0"/>
              </a:rPr>
              <a:t>Horrobina</a:t>
            </a:r>
            <a:r>
              <a:rPr lang="pl-PL" sz="2800" dirty="0">
                <a:effectLst/>
                <a:latin typeface="Calibri" panose="020F0502020204030204" pitchFamily="34" charset="0"/>
                <a:ea typeface="Calibri" panose="020F0502020204030204" pitchFamily="34" charset="0"/>
                <a:cs typeface="Times New Roman" panose="02020603050405020304" pitchFamily="18" charset="0"/>
              </a:rPr>
              <a:t> hipoteza błonowa może stanowić podłoże biochemiczne procesów </a:t>
            </a:r>
            <a:r>
              <a:rPr lang="pl-PL" sz="2800" dirty="0" err="1">
                <a:effectLst/>
                <a:latin typeface="Calibri" panose="020F0502020204030204" pitchFamily="34" charset="0"/>
                <a:ea typeface="Calibri" panose="020F0502020204030204" pitchFamily="34" charset="0"/>
                <a:cs typeface="Times New Roman" panose="02020603050405020304" pitchFamily="18" charset="0"/>
              </a:rPr>
              <a:t>etiopatogenetycznych</a:t>
            </a:r>
            <a:r>
              <a:rPr lang="pl-PL" sz="2800" dirty="0">
                <a:effectLst/>
                <a:latin typeface="Calibri" panose="020F0502020204030204" pitchFamily="34" charset="0"/>
                <a:ea typeface="Calibri" panose="020F0502020204030204" pitchFamily="34" charset="0"/>
                <a:cs typeface="Times New Roman" panose="02020603050405020304" pitchFamily="18" charset="0"/>
              </a:rPr>
              <a:t> prowadzących do rozwoju schizofrenii</a:t>
            </a:r>
            <a:endParaRPr lang="pl-PL" dirty="0"/>
          </a:p>
        </p:txBody>
      </p:sp>
    </p:spTree>
    <p:extLst>
      <p:ext uri="{BB962C8B-B14F-4D97-AF65-F5344CB8AC3E}">
        <p14:creationId xmlns:p14="http://schemas.microsoft.com/office/powerpoint/2010/main" val="2033719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2340E34-ACC8-4C0A-55B4-8083DF294E92}"/>
              </a:ext>
            </a:extLst>
          </p:cNvPr>
          <p:cNvSpPr>
            <a:spLocks noGrp="1"/>
          </p:cNvSpPr>
          <p:nvPr>
            <p:ph type="title"/>
          </p:nvPr>
        </p:nvSpPr>
        <p:spPr>
          <a:xfrm>
            <a:off x="677334" y="143838"/>
            <a:ext cx="8596668" cy="1407560"/>
          </a:xfrm>
        </p:spPr>
        <p:txBody>
          <a:bodyPr>
            <a:noAutofit/>
          </a:bodyPr>
          <a:lstStyle/>
          <a:p>
            <a:pPr algn="ct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lang="pl-PL" sz="2400" dirty="0">
                <a:effectLst/>
                <a:latin typeface="Calibri" panose="020F0502020204030204" pitchFamily="34" charset="0"/>
                <a:ea typeface="Calibri" panose="020F0502020204030204" pitchFamily="34" charset="0"/>
                <a:cs typeface="Times New Roman" panose="02020603050405020304" pitchFamily="18" charset="0"/>
              </a:rPr>
            </a:br>
            <a:r>
              <a:rPr lang="pl-PL" sz="2400" dirty="0">
                <a:effectLst/>
                <a:latin typeface="Calibri" panose="020F0502020204030204" pitchFamily="34" charset="0"/>
                <a:ea typeface="Calibri" panose="020F0502020204030204" pitchFamily="34" charset="0"/>
                <a:cs typeface="Times New Roman" panose="02020603050405020304" pitchFamily="18" charset="0"/>
              </a:rPr>
              <a:t>Rola </a:t>
            </a:r>
            <a:r>
              <a:rPr lang="pl-PL" sz="2400" dirty="0" err="1">
                <a:effectLst/>
                <a:latin typeface="Calibri" panose="020F0502020204030204" pitchFamily="34" charset="0"/>
                <a:ea typeface="Calibri" panose="020F0502020204030204" pitchFamily="34" charset="0"/>
                <a:cs typeface="Times New Roman" panose="02020603050405020304" pitchFamily="18" charset="0"/>
              </a:rPr>
              <a:t>wkt</a:t>
            </a:r>
            <a:r>
              <a:rPr lang="pl-PL" sz="2400" dirty="0">
                <a:effectLst/>
                <a:latin typeface="Calibri" panose="020F0502020204030204" pitchFamily="34" charset="0"/>
                <a:ea typeface="Calibri" panose="020F0502020204030204" pitchFamily="34" charset="0"/>
                <a:cs typeface="Times New Roman" panose="02020603050405020304" pitchFamily="18" charset="0"/>
              </a:rPr>
              <a:t> omega-3 w rozwoju ośrodkowego układu nerwowego – możliwe implikacje patogenetyczne dla rozwoju schizofrenii</a:t>
            </a:r>
            <a:endParaRPr lang="pl-PL" sz="2400" dirty="0"/>
          </a:p>
        </p:txBody>
      </p:sp>
      <p:sp>
        <p:nvSpPr>
          <p:cNvPr id="3" name="Symbol zastępczy zawartości 2">
            <a:extLst>
              <a:ext uri="{FF2B5EF4-FFF2-40B4-BE49-F238E27FC236}">
                <a16:creationId xmlns:a16="http://schemas.microsoft.com/office/drawing/2014/main" id="{8CD5E86A-B129-A835-3D78-BEEAC4F52DD6}"/>
              </a:ext>
            </a:extLst>
          </p:cNvPr>
          <p:cNvSpPr>
            <a:spLocks noGrp="1"/>
          </p:cNvSpPr>
          <p:nvPr>
            <p:ph idx="1"/>
          </p:nvPr>
        </p:nvSpPr>
        <p:spPr>
          <a:xfrm>
            <a:off x="677333" y="1623317"/>
            <a:ext cx="9576275" cy="4900773"/>
          </a:xfrm>
        </p:spPr>
        <p:txBody>
          <a:bodyPr>
            <a:normAutofit/>
          </a:bodyPr>
          <a:lstStyle/>
          <a:p>
            <a:r>
              <a:rPr lang="pl-PL" sz="2000" dirty="0">
                <a:effectLst/>
                <a:latin typeface="Calibri" panose="020F0502020204030204" pitchFamily="34" charset="0"/>
                <a:ea typeface="Calibri" panose="020F0502020204030204" pitchFamily="34" charset="0"/>
                <a:cs typeface="Calibri" panose="020F0502020204030204" pitchFamily="34" charset="0"/>
              </a:rPr>
              <a:t>Obecność dużych ilości WKT w fosfolipidach błon neuronalnych warunkuje ich wyjątkowe właściwości. Badania wskazują, że zawartość WKT w diecie</a:t>
            </a:r>
            <a:r>
              <a:rPr lang="pl-PL" sz="2000" dirty="0">
                <a:latin typeface="Calibri" panose="020F0502020204030204" pitchFamily="34" charset="0"/>
                <a:ea typeface="Calibri" panose="020F0502020204030204" pitchFamily="34" charset="0"/>
                <a:cs typeface="Calibri" panose="020F0502020204030204" pitchFamily="34" charset="0"/>
              </a:rPr>
              <a:t> </a:t>
            </a:r>
            <a:r>
              <a:rPr lang="pl-PL" sz="2000" dirty="0">
                <a:effectLst/>
                <a:latin typeface="Calibri" panose="020F0502020204030204" pitchFamily="34" charset="0"/>
                <a:ea typeface="Calibri" panose="020F0502020204030204" pitchFamily="34" charset="0"/>
                <a:cs typeface="Calibri" panose="020F0502020204030204" pitchFamily="34" charset="0"/>
              </a:rPr>
              <a:t>jest istotnym czynnikiem warunkującym prawidłowy rozwój ośrodkowego układu nerwowego. </a:t>
            </a:r>
          </a:p>
          <a:p>
            <a:r>
              <a:rPr lang="pl-PL" sz="2000" dirty="0">
                <a:effectLst/>
                <a:latin typeface="Calibri" panose="020F0502020204030204" pitchFamily="34" charset="0"/>
                <a:ea typeface="Calibri" panose="020F0502020204030204" pitchFamily="34" charset="0"/>
                <a:cs typeface="Calibri" panose="020F0502020204030204" pitchFamily="34" charset="0"/>
              </a:rPr>
              <a:t>W trakcie trzeciego trymestru ciąży oraz w dwóch pierwszych latach życia dziecka odbywa się intensywny rozwój OUN z największą wrażliwością na niedobory pokarmowe, w tym WKT. Kwas DHA jest absolutnie koniecznym składnikiem pokarmowym, od którego zależy prawidłowy rozwój </a:t>
            </a:r>
            <a:r>
              <a:rPr lang="pl-PL" sz="2000" dirty="0">
                <a:latin typeface="Calibri" panose="020F0502020204030204" pitchFamily="34" charset="0"/>
                <a:ea typeface="Calibri" panose="020F0502020204030204" pitchFamily="34" charset="0"/>
                <a:cs typeface="Calibri" panose="020F0502020204030204" pitchFamily="34" charset="0"/>
              </a:rPr>
              <a:t>narządów zmysłu, funkcji sensorycznych, motorycznych i poznawczych.</a:t>
            </a:r>
          </a:p>
          <a:p>
            <a:r>
              <a:rPr lang="pl-PL" sz="2000" dirty="0">
                <a:latin typeface="Calibri" panose="020F0502020204030204" pitchFamily="34" charset="0"/>
                <a:ea typeface="Calibri" panose="020F0502020204030204" pitchFamily="34" charset="0"/>
                <a:cs typeface="Calibri" panose="020F0502020204030204" pitchFamily="34" charset="0"/>
              </a:rPr>
              <a:t>Zapotrzebowanie na DHA rośnie wykładniczo w trzecim trymestrze ciąży i utrzymuje się na wysokim poziomie po porodzie. Noworodki urodzone przedwcześnie są w dużym stopniu narażone na niedobór kwasów tłuszczowych omega-3, ponieważ nie otrzymały w odpowiedniej ilości WKT z puli matczynej oraz charakteryzują się niedojrzałością enzymatyczną wątroby, co uniemożliwia efektywną konwersję ALA do DHA.</a:t>
            </a:r>
          </a:p>
        </p:txBody>
      </p:sp>
    </p:spTree>
    <p:extLst>
      <p:ext uri="{BB962C8B-B14F-4D97-AF65-F5344CB8AC3E}">
        <p14:creationId xmlns:p14="http://schemas.microsoft.com/office/powerpoint/2010/main" val="1401650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0BA9E-ACE1-711A-6CF1-058CE54F1DE8}"/>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A8D9BE89-EAEB-2045-18FC-6E358660EECC}"/>
              </a:ext>
            </a:extLst>
          </p:cNvPr>
          <p:cNvSpPr>
            <a:spLocks noGrp="1"/>
          </p:cNvSpPr>
          <p:nvPr>
            <p:ph type="title"/>
          </p:nvPr>
        </p:nvSpPr>
        <p:spPr>
          <a:xfrm>
            <a:off x="677334" y="205484"/>
            <a:ext cx="8596668" cy="1407560"/>
          </a:xfrm>
        </p:spPr>
        <p:txBody>
          <a:bodyPr>
            <a:noAutofit/>
          </a:bodyPr>
          <a:lstStyle/>
          <a:p>
            <a:pPr algn="ct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kumimoji="0" lang="pl-P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pl-P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Rola </a:t>
            </a:r>
            <a:r>
              <a:rPr kumimoji="0" lang="pl-PL"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wkt</a:t>
            </a:r>
            <a:r>
              <a:rPr kumimoji="0" lang="pl-P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omega-3 w rozwoju ośrodkowego układu nerwowego – możliwe implikacje patogenetyczne dla rozwoju schizofrenii</a:t>
            </a:r>
            <a:endParaRPr lang="pl-PL" sz="2400" dirty="0"/>
          </a:p>
        </p:txBody>
      </p:sp>
      <p:sp>
        <p:nvSpPr>
          <p:cNvPr id="3" name="Symbol zastępczy zawartości 2">
            <a:extLst>
              <a:ext uri="{FF2B5EF4-FFF2-40B4-BE49-F238E27FC236}">
                <a16:creationId xmlns:a16="http://schemas.microsoft.com/office/drawing/2014/main" id="{3857F131-72F6-48F8-602B-90C4AD4DB88C}"/>
              </a:ext>
            </a:extLst>
          </p:cNvPr>
          <p:cNvSpPr>
            <a:spLocks noGrp="1"/>
          </p:cNvSpPr>
          <p:nvPr>
            <p:ph idx="1"/>
          </p:nvPr>
        </p:nvSpPr>
        <p:spPr>
          <a:xfrm>
            <a:off x="677334" y="1705510"/>
            <a:ext cx="9617372" cy="4685015"/>
          </a:xfrm>
        </p:spPr>
        <p:txBody>
          <a:bodyPr>
            <a:normAutofit fontScale="85000" lnSpcReduction="20000"/>
          </a:bodyPr>
          <a:lstStyle/>
          <a:p>
            <a:pPr marL="0" indent="0">
              <a:buNone/>
            </a:pPr>
            <a:r>
              <a:rPr lang="pl-PL" sz="2800" dirty="0">
                <a:effectLst/>
                <a:latin typeface="Calibri" panose="020F0502020204030204" pitchFamily="34" charset="0"/>
                <a:ea typeface="Calibri" panose="020F0502020204030204" pitchFamily="34" charset="0"/>
                <a:cs typeface="Times New Roman" panose="02020603050405020304" pitchFamily="18" charset="0"/>
              </a:rPr>
              <a:t>Na podstawie metaanaliz licznych badań analizujących wpływ DHA na rozwój funkcji poznawczych stwierdzono że;</a:t>
            </a:r>
          </a:p>
          <a:p>
            <a:pPr marL="514350" indent="-514350">
              <a:buAutoNum type="alphaLcParenR"/>
            </a:pPr>
            <a:r>
              <a:rPr lang="pl-PL" sz="2800" dirty="0">
                <a:effectLst/>
                <a:latin typeface="Calibri" panose="020F0502020204030204" pitchFamily="34" charset="0"/>
                <a:ea typeface="Calibri" panose="020F0502020204030204" pitchFamily="34" charset="0"/>
                <a:cs typeface="Times New Roman" panose="02020603050405020304" pitchFamily="18" charset="0"/>
              </a:rPr>
              <a:t>u zwierząt laboratoryjnych charakteryzujących się znacznym obniżeniem zawartości DHA w mózgu uzupełnianie tego kwasu tłuszczowego w diecie prowadziło do odzyskania sprawności funkcji poznawczych do poziomu porównywalnego z grupą kontrolną; </a:t>
            </a:r>
          </a:p>
          <a:p>
            <a:pPr marL="514350" indent="-514350">
              <a:buAutoNum type="alphaLcParenR"/>
            </a:pPr>
            <a:r>
              <a:rPr lang="pl-PL" sz="2800" dirty="0">
                <a:effectLst/>
                <a:latin typeface="Calibri" panose="020F0502020204030204" pitchFamily="34" charset="0"/>
                <a:ea typeface="Calibri" panose="020F0502020204030204" pitchFamily="34" charset="0"/>
                <a:cs typeface="Times New Roman" panose="02020603050405020304" pitchFamily="18" charset="0"/>
              </a:rPr>
              <a:t>zwiększenie zawartości DHA w diecie niemowląt poprzez zastosowanie wzbogaconych mieszanek lub zwiększenie zawartości tego WKT w diecie matek karmiących prowadzi do przyspieszenia rozwoju psychomotorycznego tych dzieci; </a:t>
            </a:r>
          </a:p>
          <a:p>
            <a:pPr marL="514350" indent="-514350">
              <a:buAutoNum type="alphaLcParenR"/>
            </a:pPr>
            <a:r>
              <a:rPr lang="pl-PL" dirty="0">
                <a:latin typeface="Calibri" panose="020F0502020204030204" pitchFamily="34" charset="0"/>
                <a:ea typeface="Calibri" panose="020F0502020204030204" pitchFamily="34" charset="0"/>
                <a:cs typeface="Times New Roman" panose="02020603050405020304" pitchFamily="18" charset="0"/>
              </a:rPr>
              <a:t>W </a:t>
            </a:r>
            <a:r>
              <a:rPr lang="pl-PL" sz="2800" dirty="0">
                <a:effectLst/>
                <a:latin typeface="Calibri" panose="020F0502020204030204" pitchFamily="34" charset="0"/>
                <a:ea typeface="Calibri" panose="020F0502020204030204" pitchFamily="34" charset="0"/>
                <a:cs typeface="Times New Roman" panose="02020603050405020304" pitchFamily="18" charset="0"/>
              </a:rPr>
              <a:t>różnorodnych testach funkcji poznawczych wykazano dodatnią korelację pomiędzy karmieniem naturalnym będącym bogatym źródłem WKT a sprawnością funkcji poznawczych u niemowląt</a:t>
            </a:r>
            <a:endParaRPr lang="pl-PL" dirty="0"/>
          </a:p>
        </p:txBody>
      </p:sp>
    </p:spTree>
    <p:extLst>
      <p:ext uri="{BB962C8B-B14F-4D97-AF65-F5344CB8AC3E}">
        <p14:creationId xmlns:p14="http://schemas.microsoft.com/office/powerpoint/2010/main" val="517324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8E453-C279-D405-5500-0FBB0EEBC9A1}"/>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19B1F5B6-5DB1-96E5-1F6F-9CF86949BF6A}"/>
              </a:ext>
            </a:extLst>
          </p:cNvPr>
          <p:cNvSpPr>
            <a:spLocks noGrp="1"/>
          </p:cNvSpPr>
          <p:nvPr>
            <p:ph type="title"/>
          </p:nvPr>
        </p:nvSpPr>
        <p:spPr>
          <a:xfrm>
            <a:off x="838200" y="154112"/>
            <a:ext cx="10515600" cy="1212351"/>
          </a:xfrm>
        </p:spPr>
        <p:txBody>
          <a:bodyPr>
            <a:normAutofit fontScale="90000"/>
          </a:bodyPr>
          <a:lstStyle/>
          <a:p>
            <a:pPr algn="ctr"/>
            <a:r>
              <a:rPr kumimoji="0" lang="pl-PL" sz="36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kumimoji="0" lang="pl-P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pl-P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Rola </a:t>
            </a:r>
            <a:r>
              <a:rPr kumimoji="0" lang="pl-PL"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wkt</a:t>
            </a:r>
            <a:r>
              <a:rPr kumimoji="0" lang="pl-P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omega-3 w rozwoju ośrodkowego układu nerwowego – możliwe implikacje patogenetyczne dla rozwoju schizofrenii</a:t>
            </a:r>
            <a:endParaRPr lang="pl-PL" dirty="0"/>
          </a:p>
        </p:txBody>
      </p:sp>
      <p:sp>
        <p:nvSpPr>
          <p:cNvPr id="3" name="Symbol zastępczy zawartości 2">
            <a:extLst>
              <a:ext uri="{FF2B5EF4-FFF2-40B4-BE49-F238E27FC236}">
                <a16:creationId xmlns:a16="http://schemas.microsoft.com/office/drawing/2014/main" id="{D0E27D57-8BE5-C733-8E3E-6FC78BE6B721}"/>
              </a:ext>
            </a:extLst>
          </p:cNvPr>
          <p:cNvSpPr>
            <a:spLocks noGrp="1"/>
          </p:cNvSpPr>
          <p:nvPr>
            <p:ph idx="1"/>
          </p:nvPr>
        </p:nvSpPr>
        <p:spPr>
          <a:xfrm>
            <a:off x="838200" y="1715784"/>
            <a:ext cx="10185971" cy="4890498"/>
          </a:xfrm>
        </p:spPr>
        <p:txBody>
          <a:bodyPr>
            <a:normAutofit fontScale="40000" lnSpcReduction="20000"/>
          </a:bodyPr>
          <a:lstStyle/>
          <a:p>
            <a:pPr marL="0" indent="0">
              <a:lnSpc>
                <a:spcPct val="107000"/>
              </a:lnSpc>
              <a:spcAft>
                <a:spcPts val="800"/>
              </a:spcAft>
              <a:buNone/>
            </a:pPr>
            <a:r>
              <a:rPr lang="pl-PL" sz="4500" kern="100" dirty="0">
                <a:effectLst/>
                <a:ea typeface="Calibri" panose="020F0502020204030204" pitchFamily="34" charset="0"/>
                <a:cs typeface="Times New Roman" panose="02020603050405020304" pitchFamily="18" charset="0"/>
              </a:rPr>
              <a:t>Podsumowując: </a:t>
            </a:r>
            <a:r>
              <a:rPr lang="pl-PL" sz="4500" kern="100" dirty="0">
                <a:ea typeface="Calibri" panose="020F0502020204030204" pitchFamily="34" charset="0"/>
                <a:cs typeface="Times New Roman" panose="02020603050405020304" pitchFamily="18" charset="0"/>
              </a:rPr>
              <a:t>e</a:t>
            </a:r>
            <a:r>
              <a:rPr lang="pl-PL" sz="4500" kern="100" dirty="0">
                <a:effectLst/>
                <a:ea typeface="Calibri" panose="020F0502020204030204" pitchFamily="34" charset="0"/>
                <a:cs typeface="Times New Roman" panose="02020603050405020304" pitchFamily="18" charset="0"/>
              </a:rPr>
              <a:t>gzogenne WKT i ich metabolity biorą udział w licznych procesach związanych z rozwojem, dojrzewaniem i migracją neuronów. Mogą wpływać, przez zmianę struktury i właściwości fizykochemicznych błon neuronalnych, na czynność białek receptorowych i transportowych oraz uczestniczą w transdukcji do wnętrza komórki sygnałów odbieranych przez niektóre receptory. </a:t>
            </a:r>
          </a:p>
          <a:p>
            <a:pPr marL="0" indent="0">
              <a:lnSpc>
                <a:spcPct val="107000"/>
              </a:lnSpc>
              <a:spcAft>
                <a:spcPts val="800"/>
              </a:spcAft>
              <a:buNone/>
            </a:pPr>
            <a:r>
              <a:rPr lang="pl-PL" sz="4500" kern="100" dirty="0">
                <a:effectLst/>
                <a:ea typeface="Calibri" panose="020F0502020204030204" pitchFamily="34" charset="0"/>
                <a:cs typeface="Times New Roman" panose="02020603050405020304" pitchFamily="18" charset="0"/>
              </a:rPr>
              <a:t>U chorych na schizofrenię obserwuje się liczne zaburzenia metabolizmu WKT, które obejmują m.in. niedobór kwasu arachidonowego i </a:t>
            </a:r>
            <a:r>
              <a:rPr lang="pl-PL" sz="4500" kern="100" dirty="0" err="1">
                <a:effectLst/>
                <a:ea typeface="Calibri" panose="020F0502020204030204" pitchFamily="34" charset="0"/>
                <a:cs typeface="Times New Roman" panose="02020603050405020304" pitchFamily="18" charset="0"/>
              </a:rPr>
              <a:t>dokozaheksaenowego</a:t>
            </a:r>
            <a:r>
              <a:rPr lang="pl-PL" sz="4500" kern="100" dirty="0">
                <a:effectLst/>
                <a:ea typeface="Calibri" panose="020F0502020204030204" pitchFamily="34" charset="0"/>
                <a:cs typeface="Times New Roman" panose="02020603050405020304" pitchFamily="18" charset="0"/>
              </a:rPr>
              <a:t> w błonach komórkowych, wzrost aktywności fosfolipazy A2, zaburzenia transdukcji sygnałów, zmiany płynności błon komórkowych, prowadzące do upośledzenia procesów plastyczności neuronalnej i zaburzeń interakcji transmiterów z receptorami oraz dysfunkcji białek transportujących neuroprzekaźniki, które razem mogą być odpowiedzialne za zmiany czynności OUN – charakterystyczne dla schizofrenii. </a:t>
            </a:r>
          </a:p>
          <a:p>
            <a:pPr marL="0" indent="0">
              <a:lnSpc>
                <a:spcPct val="107000"/>
              </a:lnSpc>
              <a:spcAft>
                <a:spcPts val="800"/>
              </a:spcAft>
              <a:buNone/>
            </a:pPr>
            <a:r>
              <a:rPr lang="pl-PL" sz="4500" kern="100" dirty="0">
                <a:effectLst/>
                <a:ea typeface="Calibri" panose="020F0502020204030204" pitchFamily="34" charset="0"/>
                <a:cs typeface="Times New Roman" panose="02020603050405020304" pitchFamily="18" charset="0"/>
              </a:rPr>
              <a:t>Niedobory pokarmowe, w tym dotyczące WKT omega-3, doświadczane w okresie prenatalnym wiążą się ze zwiększeniem częstości rozwoju schizofrenii w okresie adolescencji. </a:t>
            </a:r>
          </a:p>
          <a:p>
            <a:pPr marL="0" indent="0">
              <a:lnSpc>
                <a:spcPct val="107000"/>
              </a:lnSpc>
              <a:spcAft>
                <a:spcPts val="800"/>
              </a:spcAft>
              <a:buNone/>
            </a:pPr>
            <a:r>
              <a:rPr lang="pl-PL" sz="4500" kern="100" dirty="0">
                <a:effectLst/>
                <a:ea typeface="Calibri" panose="020F0502020204030204" pitchFamily="34" charset="0"/>
                <a:cs typeface="Times New Roman" panose="02020603050405020304" pitchFamily="18" charset="0"/>
              </a:rPr>
              <a:t>Badania epidemiologiczne wskazują na występowanie ujemnej korelacji pomiędzy nasileniem choroby a spożyciem WKT omega-3. </a:t>
            </a:r>
          </a:p>
          <a:p>
            <a:endParaRPr lang="pl-PL" dirty="0"/>
          </a:p>
        </p:txBody>
      </p:sp>
    </p:spTree>
    <p:extLst>
      <p:ext uri="{BB962C8B-B14F-4D97-AF65-F5344CB8AC3E}">
        <p14:creationId xmlns:p14="http://schemas.microsoft.com/office/powerpoint/2010/main" val="3830482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C12F148-481A-6A1A-3E02-AB67CF9AF028}"/>
              </a:ext>
            </a:extLst>
          </p:cNvPr>
          <p:cNvSpPr>
            <a:spLocks noGrp="1"/>
          </p:cNvSpPr>
          <p:nvPr>
            <p:ph type="title"/>
          </p:nvPr>
        </p:nvSpPr>
        <p:spPr>
          <a:xfrm>
            <a:off x="677333" y="256854"/>
            <a:ext cx="9463259" cy="1397285"/>
          </a:xfrm>
        </p:spPr>
        <p:txBody>
          <a:bodyPr/>
          <a:lstStyle/>
          <a:p>
            <a:pPr algn="ctr"/>
            <a:r>
              <a:rPr kumimoji="0" lang="pl-PL" sz="32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 </a:t>
            </a:r>
            <a:br>
              <a:rPr kumimoji="0" lang="pl-PL"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pl-PL"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Rola </a:t>
            </a:r>
            <a:r>
              <a:rPr kumimoji="0" lang="pl-PL" sz="22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wkt</a:t>
            </a:r>
            <a:r>
              <a:rPr kumimoji="0" lang="pl-PL"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omega-3 w rozwoju ośrodkowego układu nerwowego – możliwe implikacje patogenetyczne dla rozwoju schizofrenii</a:t>
            </a:r>
            <a:endParaRPr lang="pl-PL" dirty="0"/>
          </a:p>
        </p:txBody>
      </p:sp>
      <p:sp>
        <p:nvSpPr>
          <p:cNvPr id="3" name="Symbol zastępczy zawartości 2">
            <a:extLst>
              <a:ext uri="{FF2B5EF4-FFF2-40B4-BE49-F238E27FC236}">
                <a16:creationId xmlns:a16="http://schemas.microsoft.com/office/drawing/2014/main" id="{92D791A2-3A83-4DD7-7D09-FBFA65F9BBD7}"/>
              </a:ext>
            </a:extLst>
          </p:cNvPr>
          <p:cNvSpPr>
            <a:spLocks noGrp="1"/>
          </p:cNvSpPr>
          <p:nvPr>
            <p:ph idx="1"/>
          </p:nvPr>
        </p:nvSpPr>
        <p:spPr>
          <a:xfrm>
            <a:off x="838200" y="1571946"/>
            <a:ext cx="10453099" cy="4920929"/>
          </a:xfrm>
        </p:spPr>
        <p:txBody>
          <a:bodyPr>
            <a:noAutofit/>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 badaniach </a:t>
            </a:r>
            <a:r>
              <a:rPr kumimoji="0" lang="pl-PL"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suplementacyjnych</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otwartych wykazano, iż stosowanie WKT jako uzupełnienia podstawowego leczenia wiąże się z istotną poprawą stanu klinicznego chorych na schizofrenię w zakresie objawów psychopatologicznych (PANSS) oraz zmniejszeniem nasilenia </a:t>
            </a:r>
            <a:r>
              <a:rPr kumimoji="0" lang="pl-PL"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poneuroleptycznych</a:t>
            </a:r>
            <a:r>
              <a:rPr kumimoji="0" lang="pl-P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objawów niepożądanych.</a:t>
            </a:r>
          </a:p>
          <a:p>
            <a:pPr marL="0" indent="0">
              <a:lnSpc>
                <a:spcPct val="100000"/>
              </a:lnSpc>
              <a:spcAft>
                <a:spcPts val="800"/>
              </a:spcAft>
              <a:buNone/>
              <a:defRPr/>
            </a:pPr>
            <a:r>
              <a:rPr kumimoji="0" lang="pl-P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Suplementacja kwasami tłuszczowych omega-3 jest korzystna w wielu innych zaburzeniach psychicznych, takich jak: depresja, choroba Alzheimera, w zespołach deficytu uwagi oraz nadpobudliwości, i wydaje się niezbędnym uzupełnieniem leczenia tych chorób</a:t>
            </a:r>
            <a:r>
              <a:rPr lang="pl-PL" sz="2000" dirty="0">
                <a:latin typeface="Calibri" panose="020F0502020204030204" pitchFamily="34" charset="0"/>
                <a:ea typeface="Calibri" panose="020F0502020204030204" pitchFamily="34" charset="0"/>
                <a:cs typeface="Calibri" panose="020F0502020204030204" pitchFamily="34" charset="0"/>
              </a:rPr>
              <a:t>. </a:t>
            </a:r>
            <a:r>
              <a:rPr lang="pl-PL" sz="2000" b="1" dirty="0">
                <a:solidFill>
                  <a:prstClr val="black"/>
                </a:solidFill>
                <a:latin typeface="Calibri" panose="020F0502020204030204" pitchFamily="34" charset="0"/>
                <a:ea typeface="Calibri" panose="020F0502020204030204" pitchFamily="34" charset="0"/>
                <a:cs typeface="Calibri" panose="020F0502020204030204" pitchFamily="34" charset="0"/>
              </a:rPr>
              <a:t>Kwasy tłuszczowe omega-3 </a:t>
            </a:r>
            <a:r>
              <a:rPr lang="pl-PL" sz="2000" dirty="0">
                <a:solidFill>
                  <a:prstClr val="black"/>
                </a:solidFill>
                <a:latin typeface="Calibri" panose="020F0502020204030204" pitchFamily="34" charset="0"/>
                <a:ea typeface="Calibri" panose="020F0502020204030204" pitchFamily="34" charset="0"/>
                <a:cs typeface="Calibri" panose="020F0502020204030204" pitchFamily="34" charset="0"/>
              </a:rPr>
              <a:t>mają działanie przeciwzapalne, a więc chronią komórki mózgu przed uszkodzeniami. Zapewniają odpowiednią strukturę błon neuronalnych oraz stan naczyń krwionośnych w mózgu. Biorą również udział w przekazywaniu impulsów nerwowych. Udowodniono, że ich niedobór wiąże się z większym ryzykiem wystąpienia depresji.</a:t>
            </a:r>
          </a:p>
          <a:p>
            <a:pPr marL="0" indent="0">
              <a:lnSpc>
                <a:spcPct val="100000"/>
              </a:lnSpc>
              <a:spcAft>
                <a:spcPts val="800"/>
              </a:spcAft>
              <a:buNone/>
              <a:defRPr/>
            </a:pPr>
            <a:r>
              <a:rPr kumimoji="0" lang="pl-P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Prowadzone badania dotyczące wpływu diety na ryzyko wystąpienia demencji potwierdzają </a:t>
            </a:r>
            <a:r>
              <a:rPr kumimoji="0" lang="pl-PL"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neuroprotekcyjny</a:t>
            </a:r>
            <a:r>
              <a:rPr kumimoji="0" lang="pl-PL"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wpływ takich produktów spożywczych, jak zielone warzywa, które są bogate w witaminę E, kwas foliowy i karotenoidy, owoców morza, bogatych w kwasy tłuszczowe omega-3 czy jagód zawierających </a:t>
            </a:r>
            <a:r>
              <a:rPr kumimoji="0" lang="pl-PL"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polifenol</a:t>
            </a:r>
            <a:endParaRPr lang="pl-P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5294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99F00F6A-C043-A2C5-B181-84E84B03FD2C}"/>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390525"/>
            <a:ext cx="9564688" cy="6308725"/>
          </a:xfrm>
        </p:spPr>
      </p:pic>
    </p:spTree>
    <p:extLst>
      <p:ext uri="{BB962C8B-B14F-4D97-AF65-F5344CB8AC3E}">
        <p14:creationId xmlns:p14="http://schemas.microsoft.com/office/powerpoint/2010/main" val="3786834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218EA-FE37-F9F5-3E5D-D313C0B69C8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CC23A99-0C52-F3F2-1569-D1B46CEE9FE0}"/>
              </a:ext>
            </a:extLst>
          </p:cNvPr>
          <p:cNvSpPr>
            <a:spLocks noGrp="1"/>
          </p:cNvSpPr>
          <p:nvPr>
            <p:ph type="title"/>
          </p:nvPr>
        </p:nvSpPr>
        <p:spPr>
          <a:xfrm>
            <a:off x="838200" y="267129"/>
            <a:ext cx="10515600" cy="1273996"/>
          </a:xfrm>
        </p:spPr>
        <p:txBody>
          <a:bodyPr>
            <a:normAutofit fontScale="90000"/>
          </a:bodyPr>
          <a:lstStyle/>
          <a:p>
            <a:pPr marR="0" lvl="0" algn="ctr" defTabSz="914400" rtl="0" eaLnBrk="1" fontAlgn="auto" latinLnBrk="0" hangingPunct="1">
              <a:lnSpc>
                <a:spcPct val="90000"/>
              </a:lnSpc>
              <a:spcBef>
                <a:spcPts val="1000"/>
              </a:spcBef>
              <a:spcAft>
                <a:spcPts val="0"/>
              </a:spcAft>
              <a:buClrTx/>
              <a:buSzTx/>
              <a:tabLst/>
              <a:defRPr/>
            </a:pPr>
            <a:br>
              <a:rPr kumimoji="0" lang="pl-PL"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32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700" b="0" i="0" u="none" strike="noStrike" kern="1200" cap="none" spc="0" normalizeH="0" baseline="0" noProof="0" dirty="0">
                <a:ln>
                  <a:noFill/>
                </a:ln>
                <a:solidFill>
                  <a:prstClr val="black"/>
                </a:solidFill>
                <a:effectLst/>
                <a:uLnTx/>
                <a:uFillTx/>
                <a:latin typeface="Calibri" panose="020F0502020204030204"/>
                <a:ea typeface="+mn-ea"/>
                <a:cs typeface="+mn-cs"/>
              </a:rPr>
              <a:t>Inne składniki żywności o udowodnionym wpływie na układ nerwowy i zdrowie psychiczne </a:t>
            </a:r>
            <a:br>
              <a:rPr kumimoji="0" lang="pl-PL" sz="13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pl-PL" dirty="0"/>
          </a:p>
        </p:txBody>
      </p:sp>
      <p:sp>
        <p:nvSpPr>
          <p:cNvPr id="3" name="Symbol zastępczy zawartości 2">
            <a:extLst>
              <a:ext uri="{FF2B5EF4-FFF2-40B4-BE49-F238E27FC236}">
                <a16:creationId xmlns:a16="http://schemas.microsoft.com/office/drawing/2014/main" id="{7D95B831-1242-A0CA-C26E-B526E8AED793}"/>
              </a:ext>
            </a:extLst>
          </p:cNvPr>
          <p:cNvSpPr>
            <a:spLocks noGrp="1"/>
          </p:cNvSpPr>
          <p:nvPr>
            <p:ph idx="1"/>
          </p:nvPr>
        </p:nvSpPr>
        <p:spPr>
          <a:xfrm>
            <a:off x="838200" y="2024009"/>
            <a:ext cx="10515600" cy="4566862"/>
          </a:xfrm>
        </p:spPr>
        <p:txBody>
          <a:bodyPr>
            <a:normAutofit fontScale="25000" lnSpcReduction="20000"/>
          </a:bodyPr>
          <a:lstStyle/>
          <a:p>
            <a:pPr lvl="0"/>
            <a:r>
              <a:rPr lang="pl-PL" sz="7200" b="1" dirty="0">
                <a:latin typeface="Calibri" panose="020F0502020204030204" pitchFamily="34" charset="0"/>
                <a:ea typeface="Calibri" panose="020F0502020204030204" pitchFamily="34" charset="0"/>
                <a:cs typeface="Calibri" panose="020F0502020204030204" pitchFamily="34" charset="0"/>
              </a:rPr>
              <a:t>Witamina B1 (tiamina).</a:t>
            </a:r>
            <a:r>
              <a:rPr lang="pl-PL" sz="7200" dirty="0">
                <a:latin typeface="Calibri" panose="020F0502020204030204" pitchFamily="34" charset="0"/>
                <a:ea typeface="Calibri" panose="020F0502020204030204" pitchFamily="34" charset="0"/>
                <a:cs typeface="Calibri" panose="020F0502020204030204" pitchFamily="34" charset="0"/>
              </a:rPr>
              <a:t> ”Uspokaja ducha”. Bierze udział w prawidłowym przekazywaniu impulsów nerwowych, więc jej niedobory prowadzą do zaburzeń ośrodkowego i obwodowego układu nerwowego. Ponieważ tiamina bierze udział w przemianach węglowodanowych, jej niedobór może ograniczać podaż glukozy – głównego substratu energetycznego dla mózgu, skutkując gromadzeniem się  innych szkodliwych związków – kwasu mlekowego i pirogronowego. Regeneruje neurony.</a:t>
            </a:r>
          </a:p>
          <a:p>
            <a:pPr lvl="0"/>
            <a:r>
              <a:rPr lang="pl-PL" sz="7200" b="1" dirty="0">
                <a:latin typeface="Calibri" panose="020F0502020204030204" pitchFamily="34" charset="0"/>
                <a:ea typeface="Calibri" panose="020F0502020204030204" pitchFamily="34" charset="0"/>
                <a:cs typeface="Calibri" panose="020F0502020204030204" pitchFamily="34" charset="0"/>
              </a:rPr>
              <a:t>Witamina B2 (Ryboflawina). </a:t>
            </a:r>
            <a:r>
              <a:rPr lang="pl-PL" sz="7200" dirty="0">
                <a:latin typeface="Calibri" panose="020F0502020204030204" pitchFamily="34" charset="0"/>
                <a:ea typeface="Calibri" panose="020F0502020204030204" pitchFamily="34" charset="0"/>
                <a:cs typeface="Calibri" panose="020F0502020204030204" pitchFamily="34" charset="0"/>
              </a:rPr>
              <a:t>Niezbędna do właściwego wykorzystania innych witamin z grupy B. Ma wpływ na wytwarzanie neuroprzekaźników – serotoniny, dopaminy i kwasu </a:t>
            </a:r>
            <a:r>
              <a:rPr lang="pl-PL" sz="7200" dirty="0" err="1">
                <a:latin typeface="Calibri" panose="020F0502020204030204" pitchFamily="34" charset="0"/>
                <a:ea typeface="Calibri" panose="020F0502020204030204" pitchFamily="34" charset="0"/>
                <a:cs typeface="Calibri" panose="020F0502020204030204" pitchFamily="34" charset="0"/>
              </a:rPr>
              <a:t>amino</a:t>
            </a:r>
            <a:r>
              <a:rPr lang="pl-PL" sz="7200" dirty="0">
                <a:latin typeface="Calibri" panose="020F0502020204030204" pitchFamily="34" charset="0"/>
                <a:ea typeface="Calibri" panose="020F0502020204030204" pitchFamily="34" charset="0"/>
                <a:cs typeface="Calibri" panose="020F0502020204030204" pitchFamily="34" charset="0"/>
              </a:rPr>
              <a:t>-masłowego.</a:t>
            </a:r>
          </a:p>
          <a:p>
            <a:pPr lvl="0"/>
            <a:r>
              <a:rPr kumimoji="0" lang="pl-PL" sz="7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Witamina B3 - Niacyna (witamina PP). </a:t>
            </a:r>
            <a:r>
              <a:rPr lang="pl-PL" sz="7200" kern="100" dirty="0">
                <a:effectLst/>
                <a:latin typeface="Calibri" panose="020F0502020204030204" pitchFamily="34" charset="0"/>
                <a:ea typeface="Calibri" panose="020F0502020204030204" pitchFamily="34" charset="0"/>
                <a:cs typeface="Calibri" panose="020F0502020204030204" pitchFamily="34" charset="0"/>
              </a:rPr>
              <a:t>Niacyna wykazuje działanie </a:t>
            </a:r>
            <a:r>
              <a:rPr lang="pl-PL" sz="7200" kern="100" dirty="0" err="1">
                <a:effectLst/>
                <a:latin typeface="Calibri" panose="020F0502020204030204" pitchFamily="34" charset="0"/>
                <a:ea typeface="Calibri" panose="020F0502020204030204" pitchFamily="34" charset="0"/>
                <a:cs typeface="Calibri" panose="020F0502020204030204" pitchFamily="34" charset="0"/>
              </a:rPr>
              <a:t>neuroprotekcyjne</a:t>
            </a:r>
            <a:r>
              <a:rPr lang="pl-PL" sz="7200" kern="100" dirty="0">
                <a:effectLst/>
                <a:latin typeface="Calibri" panose="020F0502020204030204" pitchFamily="34" charset="0"/>
                <a:ea typeface="Calibri" panose="020F0502020204030204" pitchFamily="34" charset="0"/>
                <a:cs typeface="Calibri" panose="020F0502020204030204" pitchFamily="34" charset="0"/>
              </a:rPr>
              <a:t>, wpływa na rozwój i wydłużenie czasu przeżycia neuronów. Opisano jej korzystne działanie w stanach depresji oraz w zaburzeniach psychicznych, zwłaszcza związanych ze stanami lękowymi. </a:t>
            </a:r>
            <a:r>
              <a:rPr kumimoji="0" lang="pl-PL" sz="7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Przy jej niewystarczającym spożyciu dochodzi do obniżenia nastroju, depresji, utraty lub zaburzeń pamięci. Witamina ta jest z powodzeniem wykorzystywana w leczeniu schizofrenii. Cofa uszkodzenia komórek nerwowych.</a:t>
            </a:r>
          </a:p>
          <a:p>
            <a:r>
              <a:rPr lang="pl-PL" sz="7200" b="1" dirty="0">
                <a:solidFill>
                  <a:prstClr val="black"/>
                </a:solidFill>
                <a:latin typeface="Calibri" panose="020F0502020204030204" pitchFamily="34" charset="0"/>
                <a:ea typeface="Calibri" panose="020F0502020204030204" pitchFamily="34" charset="0"/>
                <a:cs typeface="Calibri" panose="020F0502020204030204" pitchFamily="34" charset="0"/>
              </a:rPr>
              <a:t>Witamina B5 (kwas pantotenowy). </a:t>
            </a:r>
            <a:r>
              <a:rPr lang="pl-PL" sz="7200" dirty="0">
                <a:solidFill>
                  <a:prstClr val="black"/>
                </a:solidFill>
                <a:latin typeface="Calibri" panose="020F0502020204030204" pitchFamily="34" charset="0"/>
                <a:ea typeface="Calibri" panose="020F0502020204030204" pitchFamily="34" charset="0"/>
                <a:cs typeface="Calibri" panose="020F0502020204030204" pitchFamily="34" charset="0"/>
              </a:rPr>
              <a:t>Wpływa stymulująco na pamięć i koncentrację.</a:t>
            </a:r>
          </a:p>
          <a:p>
            <a:r>
              <a:rPr lang="pl-PL" sz="7200" b="1" dirty="0">
                <a:solidFill>
                  <a:prstClr val="black"/>
                </a:solidFill>
                <a:latin typeface="Calibri" panose="020F0502020204030204" pitchFamily="34" charset="0"/>
                <a:ea typeface="Calibri" panose="020F0502020204030204" pitchFamily="34" charset="0"/>
                <a:cs typeface="Calibri" panose="020F0502020204030204" pitchFamily="34" charset="0"/>
              </a:rPr>
              <a:t>Witamina B6 (pirydoksyna). </a:t>
            </a:r>
            <a:r>
              <a:rPr lang="pl-PL" sz="7200" dirty="0">
                <a:solidFill>
                  <a:prstClr val="black"/>
                </a:solidFill>
                <a:latin typeface="Calibri" panose="020F0502020204030204" pitchFamily="34" charset="0"/>
                <a:ea typeface="Calibri" panose="020F0502020204030204" pitchFamily="34" charset="0"/>
                <a:cs typeface="Calibri" panose="020F0502020204030204" pitchFamily="34" charset="0"/>
              </a:rPr>
              <a:t>Odpowiedzialna jest za prawidłową pracę całego układu nerwowego. Wzmacnia właściwe odżywienie komórek nerwowych. Podnosi stężenie serotoniny, odpowiedzialnej za dobry nastrój. Długotrwałe niedobory pirydoksyny w diecie prowadzą do zaburzeń neurologicznych, w tym starzenia się neuronów mózgu. Niedobór witaminy B6 przyczynia się także do apatii, problemów ze snem.</a:t>
            </a:r>
          </a:p>
          <a:p>
            <a:endParaRPr lang="pl-PL" sz="6600" dirty="0">
              <a:solidFill>
                <a:prstClr val="black"/>
              </a:solidFill>
            </a:endParaRPr>
          </a:p>
          <a:p>
            <a:pPr lvl="0"/>
            <a:endParaRPr lang="pl-PL" sz="6400" dirty="0"/>
          </a:p>
          <a:p>
            <a:endParaRPr lang="pl-PL" dirty="0"/>
          </a:p>
        </p:txBody>
      </p:sp>
    </p:spTree>
    <p:extLst>
      <p:ext uri="{BB962C8B-B14F-4D97-AF65-F5344CB8AC3E}">
        <p14:creationId xmlns:p14="http://schemas.microsoft.com/office/powerpoint/2010/main" val="3050418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BA53E7-1BB6-1003-BACE-4089592E2891}"/>
              </a:ext>
            </a:extLst>
          </p:cNvPr>
          <p:cNvSpPr>
            <a:spLocks noGrp="1"/>
          </p:cNvSpPr>
          <p:nvPr>
            <p:ph type="title"/>
          </p:nvPr>
        </p:nvSpPr>
        <p:spPr>
          <a:xfrm>
            <a:off x="677334" y="184935"/>
            <a:ext cx="8596668" cy="1356189"/>
          </a:xfrm>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FB368367-788B-64B7-1521-EB9E525FD0CB}"/>
              </a:ext>
            </a:extLst>
          </p:cNvPr>
          <p:cNvSpPr>
            <a:spLocks noGrp="1"/>
          </p:cNvSpPr>
          <p:nvPr>
            <p:ph idx="1"/>
          </p:nvPr>
        </p:nvSpPr>
        <p:spPr>
          <a:xfrm>
            <a:off x="677333" y="1541125"/>
            <a:ext cx="9566001" cy="5131940"/>
          </a:xfrm>
        </p:spPr>
        <p:txBody>
          <a:bodyPr>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l-PL" sz="2000" b="1" i="0" u="none" strike="noStrike" kern="1200" cap="none" spc="0" normalizeH="0" baseline="0" noProof="0" dirty="0">
                <a:ln>
                  <a:noFill/>
                </a:ln>
                <a:solidFill>
                  <a:schemeClr val="tx1"/>
                </a:solidFill>
                <a:effectLst/>
                <a:uLnTx/>
                <a:uFillTx/>
                <a:latin typeface="Calibri" panose="020F0502020204030204"/>
                <a:ea typeface="+mn-ea"/>
                <a:cs typeface="+mn-cs"/>
              </a:rPr>
              <a:t>Witamina B7 - Biotyna. </a:t>
            </a:r>
            <a:r>
              <a:rPr kumimoji="0" lang="pl-PL" sz="2000" b="0" i="0" u="none" strike="noStrike" kern="1200" cap="none" spc="0" normalizeH="0" baseline="0" noProof="0" dirty="0">
                <a:ln>
                  <a:noFill/>
                </a:ln>
                <a:solidFill>
                  <a:schemeClr val="tx1"/>
                </a:solidFill>
                <a:effectLst/>
                <a:uLnTx/>
                <a:uFillTx/>
                <a:latin typeface="Calibri" panose="020F0502020204030204"/>
                <a:ea typeface="+mn-ea"/>
                <a:cs typeface="+mn-cs"/>
              </a:rPr>
              <a:t>Znacząco wpływa na układ nerwowy, a jej niedobory objawiają się depresją, znużeniem, apatią, sennością, stanami lękowymi, halucynacjami, nadwrażliwością czuciową.</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l-PL" sz="2000" b="1" i="0" u="none" strike="noStrike" kern="1200" cap="none" spc="0" normalizeH="0" baseline="0" noProof="0" dirty="0">
                <a:ln>
                  <a:noFill/>
                </a:ln>
                <a:solidFill>
                  <a:schemeClr val="tx1"/>
                </a:solidFill>
                <a:effectLst/>
                <a:uLnTx/>
                <a:uFillTx/>
                <a:latin typeface="Calibri" panose="020F0502020204030204"/>
                <a:ea typeface="+mn-ea"/>
                <a:cs typeface="+mn-cs"/>
              </a:rPr>
              <a:t>Kwas foliowy (witamina B9).</a:t>
            </a:r>
            <a:r>
              <a:rPr kumimoji="0" lang="pl-PL" sz="2000" b="0" i="0" u="none" strike="noStrike" kern="1200" cap="none" spc="0" normalizeH="0" baseline="0" noProof="0" dirty="0">
                <a:ln>
                  <a:noFill/>
                </a:ln>
                <a:solidFill>
                  <a:schemeClr val="tx1"/>
                </a:solidFill>
                <a:effectLst/>
                <a:uLnTx/>
                <a:uFillTx/>
                <a:latin typeface="Calibri" panose="020F0502020204030204"/>
                <a:ea typeface="+mn-ea"/>
                <a:cs typeface="+mn-cs"/>
              </a:rPr>
              <a:t> Niedostarczanie organizmowi odpowiednich ilości kwasu foliowego powoduje u starszych osób dystrofię umysłową. Badania prowadzone nad niedoborami witaminy B9 potwierdziły zależność jej stężenia w organizmie od uszkodzeń neurologicznych, więc nieodpowiednie spożycie może przyczynić się do depresji oraz atrofii mózgowej, schorzeń neurodegeneracyjnych. Niedobór witaminy B12 i kwasu foliowego stwierdza się u jednej trzeciej pacjentów cierpiących na choroby psychiczne, co potwierdza ich istotność dla zdrowia psychicznego.</a:t>
            </a:r>
            <a:r>
              <a:rPr lang="pl-PL"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Podejrzewa się, że niedobory tej witaminy odgrywają rolę w mechanizmie powstawania zaburzeń lękowych, agresji i nastroju.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l-PL" sz="2000" b="1" i="0" u="sng" strike="noStrike" kern="1200" cap="none" spc="0" normalizeH="0" baseline="0" noProof="0" dirty="0">
                <a:ln>
                  <a:noFill/>
                </a:ln>
                <a:solidFill>
                  <a:schemeClr val="tx1"/>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Witamina B12</a:t>
            </a:r>
            <a:r>
              <a:rPr kumimoji="0" lang="pl-PL" sz="2000" b="1" i="0" u="sng" strike="noStrike" kern="1200" cap="none" spc="0" normalizeH="0" baseline="0" noProof="0" dirty="0">
                <a:ln>
                  <a:noFill/>
                </a:ln>
                <a:solidFill>
                  <a:schemeClr val="tx1"/>
                </a:solidFill>
                <a:effectLst/>
                <a:uLnTx/>
                <a:uFillTx/>
                <a:latin typeface="Calibri" panose="020F0502020204030204"/>
                <a:ea typeface="+mn-ea"/>
                <a:cs typeface="+mn-cs"/>
              </a:rPr>
              <a:t> </a:t>
            </a:r>
            <a:r>
              <a:rPr kumimoji="0" lang="pl-PL" sz="2000" b="1" i="0" u="none" strike="noStrike" kern="1200" cap="none" spc="0" normalizeH="0" baseline="0" noProof="0" dirty="0">
                <a:ln>
                  <a:noFill/>
                </a:ln>
                <a:solidFill>
                  <a:schemeClr val="tx1"/>
                </a:solidFill>
                <a:effectLst/>
                <a:uLnTx/>
                <a:uFillTx/>
                <a:latin typeface="Calibri" panose="020F0502020204030204"/>
                <a:ea typeface="+mn-ea"/>
                <a:cs typeface="+mn-cs"/>
              </a:rPr>
              <a:t>(kobalamina). </a:t>
            </a:r>
            <a:r>
              <a:rPr kumimoji="0" lang="pl-PL" sz="2000" b="0" i="0" u="none" strike="noStrike" kern="1200" cap="none" spc="0" normalizeH="0" baseline="0" noProof="0" dirty="0">
                <a:ln>
                  <a:noFill/>
                </a:ln>
                <a:solidFill>
                  <a:schemeClr val="tx1"/>
                </a:solidFill>
                <a:effectLst/>
                <a:uLnTx/>
                <a:uFillTx/>
                <a:latin typeface="Calibri" panose="020F0502020204030204"/>
                <a:ea typeface="+mn-ea"/>
                <a:cs typeface="+mn-cs"/>
              </a:rPr>
              <a:t>Buduje osłonki nerwowe, ale również wpływa na syntezę neurotransmiterów, czyli substancji wydzielanych przez mózg (jak serotonina, dopamina), których funkcją jest przekazywanie sygnałów między neuronami. Upośledzone wydzielanie tych substancji przyczynia się  do zmian stanu psychicznego. W badaniach na osobach z depresją udowodniono, że u chorych z jednoczesnymi deficytami witaminy B12, częściej notowano złą odpowiedź na leczenie przeciwdepresyjne, z kolei suplementacja tej witaminy poprawia skuteczność terapii. Poza depresją u osób z niedoborami kobalaminy, może pojawić się: niepokój psychoruchowy, zmiana osobowości, łagodne zaburzenia pamięci oraz demencja.</a:t>
            </a:r>
            <a:r>
              <a:rPr lang="pl-PL" sz="20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Niedobór tej witaminy często jest powiązany z wystąpieniem u ludzi objawów neuropsychiatrycznych, takich jak: pogorszenie funkcji poznawczych, psychoza czy napady agresji.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pl-PL"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pl-PL"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pl-PL" dirty="0"/>
          </a:p>
        </p:txBody>
      </p:sp>
    </p:spTree>
    <p:extLst>
      <p:ext uri="{BB962C8B-B14F-4D97-AF65-F5344CB8AC3E}">
        <p14:creationId xmlns:p14="http://schemas.microsoft.com/office/powerpoint/2010/main" val="2343508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633DB-4F1C-CB55-4578-720E37882FFB}"/>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D8F789E0-4D95-73A9-D097-B4C3D1316BFD}"/>
              </a:ext>
            </a:extLst>
          </p:cNvPr>
          <p:cNvSpPr>
            <a:spLocks noGrp="1"/>
          </p:cNvSpPr>
          <p:nvPr>
            <p:ph type="title"/>
          </p:nvPr>
        </p:nvSpPr>
        <p:spPr>
          <a:xfrm>
            <a:off x="838200" y="365126"/>
            <a:ext cx="10515600" cy="898596"/>
          </a:xfrm>
        </p:spPr>
        <p:txBody>
          <a:bodyPr>
            <a:normAutofit fontScale="90000"/>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0A07F42F-E42E-F5E7-5AE7-387C5C251607}"/>
              </a:ext>
            </a:extLst>
          </p:cNvPr>
          <p:cNvSpPr>
            <a:spLocks noGrp="1"/>
          </p:cNvSpPr>
          <p:nvPr>
            <p:ph idx="1"/>
          </p:nvPr>
        </p:nvSpPr>
        <p:spPr>
          <a:xfrm>
            <a:off x="838200" y="1345914"/>
            <a:ext cx="10515600" cy="5146959"/>
          </a:xfrm>
        </p:spPr>
        <p:txBody>
          <a:bodyPr>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l-PL" sz="1400" b="1" i="0" u="none" strike="noStrike" kern="1200" cap="none" spc="0" normalizeH="0" baseline="0" noProof="0" dirty="0">
                <a:ln>
                  <a:noFill/>
                </a:ln>
                <a:solidFill>
                  <a:prstClr val="black"/>
                </a:solidFill>
                <a:effectLst/>
                <a:uLnTx/>
                <a:uFillTx/>
                <a:latin typeface="Calibri" panose="020F0502020204030204"/>
                <a:ea typeface="+mn-ea"/>
                <a:cs typeface="+mn-cs"/>
              </a:rPr>
              <a:t>Magnez.</a:t>
            </a:r>
            <a:r>
              <a:rPr kumimoji="0" lang="pl-PL" sz="1400" b="0" i="0" u="none" strike="noStrike" kern="1200" cap="none" spc="0" normalizeH="0" baseline="0" noProof="0" dirty="0">
                <a:ln>
                  <a:noFill/>
                </a:ln>
                <a:solidFill>
                  <a:prstClr val="black"/>
                </a:solidFill>
                <a:effectLst/>
                <a:uLnTx/>
                <a:uFillTx/>
                <a:latin typeface="Calibri" panose="020F0502020204030204"/>
                <a:ea typeface="+mn-ea"/>
                <a:cs typeface="+mn-cs"/>
              </a:rPr>
              <a:t> Zapewnia dostęp energii dla mózgu, gdyż jest odpowiedzialny za przekształcanie glukozy do ATP – związku wysokoenergetycznego. Jego niedobory powodują nadpobudliwość, halucynacje, zmienność nastroju, zaburzenia świadomości i snu, zmęczenie, zaburzenia równowagi, koncentracji uwagi i pamięci, bóle głowy, oczopląs, drgawki.</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l-PL" sz="1400" b="1" i="0" u="none" strike="noStrike" kern="1200" cap="none" spc="0" normalizeH="0" baseline="0" noProof="0" dirty="0">
                <a:ln>
                  <a:noFill/>
                </a:ln>
                <a:solidFill>
                  <a:prstClr val="black"/>
                </a:solidFill>
                <a:effectLst/>
                <a:uLnTx/>
                <a:uFillTx/>
                <a:latin typeface="Calibri" panose="020F0502020204030204"/>
                <a:ea typeface="+mn-ea"/>
                <a:cs typeface="+mn-cs"/>
              </a:rPr>
              <a:t>Substancje antyoksydacyjne (witamina C, E, beta karoten, </a:t>
            </a:r>
            <a:r>
              <a:rPr kumimoji="0" lang="pl-PL" sz="1400" b="1" i="0" u="none" strike="noStrike" kern="1200" cap="none" spc="0" normalizeH="0" baseline="0" noProof="0" dirty="0" err="1">
                <a:ln>
                  <a:noFill/>
                </a:ln>
                <a:solidFill>
                  <a:prstClr val="black"/>
                </a:solidFill>
                <a:effectLst/>
                <a:uLnTx/>
                <a:uFillTx/>
                <a:latin typeface="Calibri" panose="020F0502020204030204"/>
                <a:ea typeface="+mn-ea"/>
                <a:cs typeface="+mn-cs"/>
              </a:rPr>
              <a:t>polifenole</a:t>
            </a:r>
            <a:r>
              <a:rPr kumimoji="0" lang="pl-PL" sz="1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l-PL" sz="1400" b="0" i="0" u="none" strike="noStrike" kern="1200" cap="none" spc="0" normalizeH="0" baseline="0" noProof="0" dirty="0">
                <a:ln>
                  <a:noFill/>
                </a:ln>
                <a:solidFill>
                  <a:prstClr val="black"/>
                </a:solidFill>
                <a:effectLst/>
                <a:uLnTx/>
                <a:uFillTx/>
                <a:latin typeface="Calibri" panose="020F0502020204030204"/>
                <a:ea typeface="+mn-ea"/>
                <a:cs typeface="+mn-cs"/>
              </a:rPr>
              <a:t>Neutralizują działanie wolnych rodników, które powodują zanik neuronów, czyli starzenie się mózgu oraz prawdopodobnie przyczyniają się do rozwoju choroby Alzheimera. </a:t>
            </a:r>
            <a:r>
              <a:rPr lang="pl-PL" sz="1400" kern="100" dirty="0">
                <a:effectLst/>
                <a:latin typeface="Calibri" panose="020F0502020204030204" pitchFamily="34" charset="0"/>
                <a:ea typeface="Calibri" panose="020F0502020204030204" pitchFamily="34" charset="0"/>
                <a:cs typeface="Times New Roman" panose="02020603050405020304" pitchFamily="18" charset="0"/>
              </a:rPr>
              <a:t>Rola witaminy C w ośrodkowym układzie nerwowym polega na: regulacji metabolizmu neuroprzekaźników i wpływie na rozwój prawidłowej struktury neuronów. Stwierdzono, że większe spożycie tej witaminy może mieć korzystny wpływ w takich chorobach jak depresja i schizofrenia.</a:t>
            </a:r>
            <a:endParaRPr kumimoji="0" lang="pl-PL"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l-PL" sz="1400" b="1" i="0" u="none" strike="noStrike" kern="1200" cap="none" spc="0" normalizeH="0" baseline="0" noProof="0" dirty="0">
                <a:ln>
                  <a:noFill/>
                </a:ln>
                <a:solidFill>
                  <a:prstClr val="black"/>
                </a:solidFill>
                <a:effectLst/>
                <a:uLnTx/>
                <a:uFillTx/>
                <a:latin typeface="Calibri" panose="020F0502020204030204"/>
                <a:ea typeface="+mn-ea"/>
                <a:cs typeface="+mn-cs"/>
              </a:rPr>
              <a:t>Aminokwasy rozgałęzione (izoleucyna, leucyna, walina). </a:t>
            </a:r>
            <a:r>
              <a:rPr kumimoji="0" lang="pl-PL" sz="1400" b="0" i="0" u="none" strike="noStrike" kern="1200" cap="none" spc="0" normalizeH="0" baseline="0" noProof="0" dirty="0">
                <a:ln>
                  <a:noFill/>
                </a:ln>
                <a:solidFill>
                  <a:prstClr val="black"/>
                </a:solidFill>
                <a:effectLst/>
                <a:uLnTx/>
                <a:uFillTx/>
                <a:latin typeface="Calibri" panose="020F0502020204030204"/>
                <a:ea typeface="+mn-ea"/>
                <a:cs typeface="+mn-cs"/>
              </a:rPr>
              <a:t>Odpowiednio wysokie stężenie aminokwasów rozgałęzionych we krwi jest czynnikiem powodującym ograniczony wychwyt tryptofanu, tyrozyny i fenyloalaniny do mózgu. Właściwość ta jest wykorzystywana w leczeniu schorzeń psychicznych i neurologicznych, takich jak encefalopatia wątrobowa, zaburzenie afektywne dwubiegunowe (wyniki badań wykazały, że aminokwasy rozgałęzione, podawane chorym pacjentom przez 7 dni w ilości 60 g/dobę powodowały znaczącą redukcję objawów manii). Aminokwasy rozgałęzione pełnią funkcję regulacyjną w zakresie oddziaływania na sekrecję hormonów i katecholamin (substancji związanych m.in. ze stresem), przy powstawaniu neurotransmiterów oraz pobudzaniu syntezy białek. Mogą zatem stanowić źródło energii, ale też wpływać na samopoczucie.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l-PL" sz="1400" b="1" i="0" u="none" strike="noStrike" kern="1200" cap="none" spc="0" normalizeH="0" baseline="0" noProof="0" dirty="0">
                <a:ln>
                  <a:noFill/>
                </a:ln>
                <a:solidFill>
                  <a:prstClr val="black"/>
                </a:solidFill>
                <a:effectLst/>
                <a:uLnTx/>
                <a:uFillTx/>
                <a:latin typeface="Calibri" panose="020F0502020204030204"/>
                <a:ea typeface="+mn-ea"/>
                <a:cs typeface="+mn-cs"/>
              </a:rPr>
              <a:t>Witamina K. </a:t>
            </a:r>
            <a:r>
              <a:rPr kumimoji="0" lang="pl-PL" sz="1400" b="0" i="0" u="none" strike="noStrike" kern="1200" cap="none" spc="0" normalizeH="0" baseline="0" noProof="0" dirty="0">
                <a:ln>
                  <a:noFill/>
                </a:ln>
                <a:solidFill>
                  <a:prstClr val="black"/>
                </a:solidFill>
                <a:effectLst/>
                <a:uLnTx/>
                <a:uFillTx/>
                <a:latin typeface="Calibri" panose="020F0502020204030204"/>
                <a:ea typeface="+mn-ea"/>
                <a:cs typeface="+mn-cs"/>
              </a:rPr>
              <a:t>Ma udowodnione działanie prewencyjne w stosunku do choroby Alzheimera. Chroni również czy traumatycznych uszkodzeniach tkanki mózgowej.</a:t>
            </a:r>
          </a:p>
          <a:p>
            <a:r>
              <a:rPr lang="pl-PL"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Cynk </a:t>
            </a:r>
            <a:r>
              <a:rPr lang="pl-PL"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n</a:t>
            </a:r>
            <a:r>
              <a:rPr kumimoji="0" lang="pl-PL"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iedobór</a:t>
            </a:r>
            <a:r>
              <a:rPr kumimoji="0" lang="pl-PL"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cynku jest z kolei powiązany z nasileniem objawów depresyjnych, a jego suplementacja dołączona do leków przeciwdepresyjnych odgrywa rolę w stabilizowaniu nastroju. Cynk moduluje aktywność cytokin oraz wpływa na procesy </a:t>
            </a:r>
            <a:r>
              <a:rPr kumimoji="0" lang="pl-PL"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neurogenezy</a:t>
            </a:r>
            <a:r>
              <a:rPr kumimoji="0" lang="pl-PL"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poprzez wpływ na stężenie neurotroficznego czynnika pochodzenia mózgowego</a:t>
            </a:r>
          </a:p>
          <a:p>
            <a:r>
              <a:rPr lang="pl-PL"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W</a:t>
            </a:r>
            <a:r>
              <a:rPr lang="pl-PL" sz="1400" b="1" dirty="0">
                <a:latin typeface="Calibri" panose="020F0502020204030204" pitchFamily="34" charset="0"/>
                <a:ea typeface="Calibri" panose="020F0502020204030204" pitchFamily="34" charset="0"/>
                <a:cs typeface="Times New Roman" panose="02020603050405020304" pitchFamily="18" charset="0"/>
              </a:rPr>
              <a:t>itamina D </a:t>
            </a:r>
            <a:r>
              <a:rPr lang="pl-PL"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n</a:t>
            </a:r>
            <a:r>
              <a:rPr kumimoji="0" lang="pl-PL" sz="1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iskie</a:t>
            </a:r>
            <a:r>
              <a:rPr kumimoji="0" lang="pl-PL"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stężenie </a:t>
            </a:r>
            <a:r>
              <a:rPr lang="pl-PL" sz="1400" dirty="0">
                <a:latin typeface="Calibri" panose="020F0502020204030204" pitchFamily="34" charset="0"/>
                <a:ea typeface="Calibri" panose="020F0502020204030204" pitchFamily="34" charset="0"/>
                <a:cs typeface="Times New Roman" panose="02020603050405020304" pitchFamily="18" charset="0"/>
              </a:rPr>
              <a:t>wiązało się z większym ryzkiem wystąpienia schizofrenii oraz depresji.</a:t>
            </a:r>
            <a:r>
              <a:rPr lang="pl-PL" sz="1400" kern="100" dirty="0">
                <a:effectLst/>
                <a:latin typeface="Calibri" panose="020F0502020204030204" pitchFamily="34" charset="0"/>
                <a:ea typeface="Calibri" panose="020F0502020204030204" pitchFamily="34" charset="0"/>
                <a:cs typeface="Times New Roman" panose="02020603050405020304" pitchFamily="18" charset="0"/>
              </a:rPr>
              <a:t> Niedobór witaminy D może przyspieszać rozwój otępienia umysłu oraz zwiększyć ryzyko rozwoju depresji. Czynniki te niewątpliwie upośledzają prawidłowe funkcjonowanie mózgu i mogą prowadzić do rozwoju psychoz, a nawet autyzmu.  </a:t>
            </a:r>
          </a:p>
          <a:p>
            <a:endParaRPr lang="pl-PL" sz="1400" dirty="0"/>
          </a:p>
        </p:txBody>
      </p:sp>
    </p:spTree>
    <p:extLst>
      <p:ext uri="{BB962C8B-B14F-4D97-AF65-F5344CB8AC3E}">
        <p14:creationId xmlns:p14="http://schemas.microsoft.com/office/powerpoint/2010/main" val="3072719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B98AF751-75C5-D663-0028-D5E8DD2872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0" y="762000"/>
            <a:ext cx="9525000" cy="5334000"/>
          </a:xfrm>
          <a:prstGeom prst="rect">
            <a:avLst/>
          </a:prstGeom>
        </p:spPr>
      </p:pic>
    </p:spTree>
    <p:extLst>
      <p:ext uri="{BB962C8B-B14F-4D97-AF65-F5344CB8AC3E}">
        <p14:creationId xmlns:p14="http://schemas.microsoft.com/office/powerpoint/2010/main" val="1765248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A3DEBAE-AC78-6B62-350A-FE208EA79F57}"/>
              </a:ext>
            </a:extLst>
          </p:cNvPr>
          <p:cNvSpPr>
            <a:spLocks noGrp="1"/>
          </p:cNvSpPr>
          <p:nvPr>
            <p:ph type="title"/>
          </p:nvPr>
        </p:nvSpPr>
        <p:spPr>
          <a:xfrm>
            <a:off x="838200" y="365126"/>
            <a:ext cx="10515600" cy="888322"/>
          </a:xfrm>
        </p:spPr>
        <p:txBody>
          <a:bodyPr>
            <a:normAutofit fontScale="90000"/>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zdrowie psychiczne</a:t>
            </a:r>
            <a:endParaRPr lang="pl-PL" dirty="0"/>
          </a:p>
        </p:txBody>
      </p:sp>
      <p:sp>
        <p:nvSpPr>
          <p:cNvPr id="3" name="Symbol zastępczy zawartości 2">
            <a:extLst>
              <a:ext uri="{FF2B5EF4-FFF2-40B4-BE49-F238E27FC236}">
                <a16:creationId xmlns:a16="http://schemas.microsoft.com/office/drawing/2014/main" id="{6BBF3FF2-F78A-C6DC-5A92-152A662A91C5}"/>
              </a:ext>
            </a:extLst>
          </p:cNvPr>
          <p:cNvSpPr>
            <a:spLocks noGrp="1"/>
          </p:cNvSpPr>
          <p:nvPr>
            <p:ph idx="1"/>
          </p:nvPr>
        </p:nvSpPr>
        <p:spPr>
          <a:xfrm>
            <a:off x="838200" y="1253448"/>
            <a:ext cx="10052407" cy="5393932"/>
          </a:xfrm>
        </p:spPr>
        <p:txBody>
          <a:bodyPr>
            <a:normAutofit fontScale="62500" lnSpcReduction="20000"/>
          </a:bodyPr>
          <a:lstStyle/>
          <a:p>
            <a:pPr>
              <a:lnSpc>
                <a:spcPct val="107000"/>
              </a:lnSpc>
              <a:spcAft>
                <a:spcPts val="800"/>
              </a:spcAft>
              <a:buNone/>
            </a:pPr>
            <a:r>
              <a:rPr lang="pl-PL" kern="0" dirty="0">
                <a:ea typeface="Times New Roman" panose="02020603050405020304" pitchFamily="18" charset="0"/>
                <a:cs typeface="Times New Roman" panose="02020603050405020304" pitchFamily="18" charset="0"/>
              </a:rPr>
              <a:t>     </a:t>
            </a:r>
            <a:r>
              <a:rPr lang="pl-PL" sz="2900" kern="0" dirty="0">
                <a:latin typeface="Calibri" panose="020F0502020204030204" pitchFamily="34" charset="0"/>
                <a:ea typeface="Calibri" panose="020F0502020204030204" pitchFamily="34" charset="0"/>
                <a:cs typeface="Calibri" panose="020F0502020204030204" pitchFamily="34" charset="0"/>
              </a:rPr>
              <a:t>Badania przeprowadzone w Wielkiej Brytanii wykazały, że 88 proc. osób populacji obarczonej ryzykiem występowania </a:t>
            </a:r>
            <a:r>
              <a:rPr lang="pl-PL" sz="2900" b="1" kern="0" dirty="0">
                <a:latin typeface="Calibri" panose="020F0502020204030204" pitchFamily="34" charset="0"/>
                <a:ea typeface="Calibri" panose="020F0502020204030204" pitchFamily="34" charset="0"/>
                <a:cs typeface="Calibri" panose="020F0502020204030204" pitchFamily="34" charset="0"/>
              </a:rPr>
              <a:t>zaburzeń afektywnych oraz lękowych</a:t>
            </a:r>
            <a:r>
              <a:rPr lang="pl-PL" sz="2900" kern="0" dirty="0">
                <a:latin typeface="Calibri" panose="020F0502020204030204" pitchFamily="34" charset="0"/>
                <a:ea typeface="Calibri" panose="020F0502020204030204" pitchFamily="34" charset="0"/>
                <a:cs typeface="Calibri" panose="020F0502020204030204" pitchFamily="34" charset="0"/>
              </a:rPr>
              <a:t>, którzy zmienili sposób żywienia na śródziemnomorski, bogaty w WKT odczuło zdecydowaną zmianę samopoczucia i sprawności psychicznej, ponad 1/4 badanych stwierdziła, że zmiana sposobu odżywiania pomogła im się pozbyć zmian nastrojów, a 25 proc. badanych zauważyło, że nowa dieta znacznie ograniczyła częstość ataków paniki i lęku oraz stanów depresyjnych</a:t>
            </a:r>
            <a:endParaRPr lang="pl-PL" sz="29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buNone/>
            </a:pPr>
            <a:r>
              <a:rPr lang="pl-PL" sz="2900" kern="100" dirty="0">
                <a:effectLst/>
                <a:latin typeface="Calibri" panose="020F0502020204030204" pitchFamily="34" charset="0"/>
                <a:ea typeface="Calibri" panose="020F0502020204030204" pitchFamily="34" charset="0"/>
                <a:cs typeface="Calibri" panose="020F0502020204030204" pitchFamily="34" charset="0"/>
              </a:rPr>
              <a:t>     </a:t>
            </a:r>
            <a:r>
              <a:rPr lang="pl-PL" sz="2900" b="1" kern="100" dirty="0">
                <a:effectLst/>
                <a:latin typeface="Calibri" panose="020F0502020204030204" pitchFamily="34" charset="0"/>
                <a:ea typeface="Calibri" panose="020F0502020204030204" pitchFamily="34" charset="0"/>
                <a:cs typeface="Calibri" panose="020F0502020204030204" pitchFamily="34" charset="0"/>
              </a:rPr>
              <a:t>W zaburzeniach pamięci i koncentracji </a:t>
            </a:r>
            <a:r>
              <a:rPr lang="pl-PL" sz="2900" kern="100" dirty="0">
                <a:effectLst/>
                <a:latin typeface="Calibri" panose="020F0502020204030204" pitchFamily="34" charset="0"/>
                <a:ea typeface="Calibri" panose="020F0502020204030204" pitchFamily="34" charset="0"/>
                <a:cs typeface="Calibri" panose="020F0502020204030204" pitchFamily="34" charset="0"/>
              </a:rPr>
              <a:t>korzystne działanie przynosi dieta o niskiej zawartości kwasów tłuszczowych nasyconych. Dieta taka powinna obfitować w produkty zawierające substancje obniżające stężenie niekorzystnych lipidów, jak </a:t>
            </a:r>
            <a:r>
              <a:rPr lang="pl-PL" sz="2900" kern="100" dirty="0" err="1">
                <a:effectLst/>
                <a:latin typeface="Calibri" panose="020F0502020204030204" pitchFamily="34" charset="0"/>
                <a:ea typeface="Calibri" panose="020F0502020204030204" pitchFamily="34" charset="0"/>
                <a:cs typeface="Calibri" panose="020F0502020204030204" pitchFamily="34" charset="0"/>
              </a:rPr>
              <a:t>allina</a:t>
            </a:r>
            <a:r>
              <a:rPr lang="pl-PL" sz="2900" kern="100" dirty="0">
                <a:effectLst/>
                <a:latin typeface="Calibri" panose="020F0502020204030204" pitchFamily="34" charset="0"/>
                <a:ea typeface="Calibri" panose="020F0502020204030204" pitchFamily="34" charset="0"/>
                <a:cs typeface="Calibri" panose="020F0502020204030204" pitchFamily="34" charset="0"/>
              </a:rPr>
              <a:t>, </a:t>
            </a:r>
            <a:r>
              <a:rPr lang="pl-PL" sz="2900" kern="100" dirty="0" err="1">
                <a:effectLst/>
                <a:latin typeface="Calibri" panose="020F0502020204030204" pitchFamily="34" charset="0"/>
                <a:ea typeface="Calibri" panose="020F0502020204030204" pitchFamily="34" charset="0"/>
                <a:cs typeface="Calibri" panose="020F0502020204030204" pitchFamily="34" charset="0"/>
              </a:rPr>
              <a:t>allicyna</a:t>
            </a:r>
            <a:r>
              <a:rPr lang="pl-PL" sz="2900" kern="100" dirty="0">
                <a:effectLst/>
                <a:latin typeface="Calibri" panose="020F0502020204030204" pitchFamily="34" charset="0"/>
                <a:ea typeface="Calibri" panose="020F0502020204030204" pitchFamily="34" charset="0"/>
                <a:cs typeface="Calibri" panose="020F0502020204030204" pitchFamily="34" charset="0"/>
              </a:rPr>
              <a:t>, związki siarkowe (czosnek) oraz cholinę – prekursora acetylocholiny (drożdże, żółtko jaja, groszek zielony, kiełki pszenicy).</a:t>
            </a:r>
            <a:r>
              <a:rPr lang="pl-PL" sz="2900" b="1" kern="100" dirty="0">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buNone/>
            </a:pPr>
            <a:r>
              <a:rPr lang="pl-PL" sz="2900" b="1" kern="100" dirty="0">
                <a:latin typeface="Calibri" panose="020F0502020204030204" pitchFamily="34" charset="0"/>
                <a:ea typeface="Calibri" panose="020F0502020204030204" pitchFamily="34" charset="0"/>
                <a:cs typeface="Calibri" panose="020F0502020204030204" pitchFamily="34" charset="0"/>
              </a:rPr>
              <a:t>    </a:t>
            </a:r>
            <a:r>
              <a:rPr lang="pl-PL" sz="2900" b="1" kern="100" dirty="0">
                <a:effectLst/>
                <a:latin typeface="Calibri" panose="020F0502020204030204" pitchFamily="34" charset="0"/>
                <a:ea typeface="Calibri" panose="020F0502020204030204" pitchFamily="34" charset="0"/>
                <a:cs typeface="Calibri" panose="020F0502020204030204" pitchFamily="34" charset="0"/>
              </a:rPr>
              <a:t>Zapotrzebowanie na cholinę zwiększa się w sytuacji przewlekłego stresu. </a:t>
            </a:r>
            <a:r>
              <a:rPr lang="pl-PL" sz="2900" kern="100" dirty="0">
                <a:effectLst/>
                <a:latin typeface="Calibri" panose="020F0502020204030204" pitchFamily="34" charset="0"/>
                <a:ea typeface="Calibri" panose="020F0502020204030204" pitchFamily="34" charset="0"/>
                <a:cs typeface="Calibri" panose="020F0502020204030204" pitchFamily="34" charset="0"/>
              </a:rPr>
              <a:t>Jej synteza zachodzi w obecności kwasu foliowego, więc dieta osób z zaburzeniami pamięci i koncentracji powinna być bogata w zielone warzywa (brokuły, brukselka, kapusta, jarmuż, sałata) oraz owoce (cytrusowe, kiwi). </a:t>
            </a:r>
          </a:p>
          <a:p>
            <a:pPr>
              <a:lnSpc>
                <a:spcPct val="107000"/>
              </a:lnSpc>
              <a:spcAft>
                <a:spcPts val="800"/>
              </a:spcAft>
              <a:buNone/>
            </a:pPr>
            <a:r>
              <a:rPr lang="pl-PL" sz="2900" kern="100" dirty="0">
                <a:latin typeface="Calibri" panose="020F0502020204030204" pitchFamily="34" charset="0"/>
                <a:ea typeface="Calibri" panose="020F0502020204030204" pitchFamily="34" charset="0"/>
                <a:cs typeface="Calibri" panose="020F0502020204030204" pitchFamily="34" charset="0"/>
              </a:rPr>
              <a:t>    </a:t>
            </a:r>
            <a:r>
              <a:rPr lang="pl-PL" sz="2900" kern="100" dirty="0">
                <a:effectLst/>
                <a:latin typeface="Calibri" panose="020F0502020204030204" pitchFamily="34" charset="0"/>
                <a:ea typeface="Calibri" panose="020F0502020204030204" pitchFamily="34" charset="0"/>
                <a:cs typeface="Calibri" panose="020F0502020204030204" pitchFamily="34" charset="0"/>
              </a:rPr>
              <a:t>W sytuacjach przewlekłego </a:t>
            </a:r>
            <a:r>
              <a:rPr lang="pl-PL" sz="2900" b="1" kern="100" dirty="0">
                <a:effectLst/>
                <a:latin typeface="Calibri" panose="020F0502020204030204" pitchFamily="34" charset="0"/>
                <a:ea typeface="Calibri" panose="020F0502020204030204" pitchFamily="34" charset="0"/>
                <a:cs typeface="Calibri" panose="020F0502020204030204" pitchFamily="34" charset="0"/>
              </a:rPr>
              <a:t>obniżenia nastroju, stresu, nerwicy i depresji </a:t>
            </a:r>
            <a:r>
              <a:rPr lang="pl-PL" sz="2900" kern="100" dirty="0">
                <a:effectLst/>
                <a:latin typeface="Calibri" panose="020F0502020204030204" pitchFamily="34" charset="0"/>
                <a:ea typeface="Calibri" panose="020F0502020204030204" pitchFamily="34" charset="0"/>
                <a:cs typeface="Calibri" panose="020F0502020204030204" pitchFamily="34" charset="0"/>
              </a:rPr>
              <a:t>korzystne efekty przynosi dieta obfitująca w kwasy tłuszczowe omega-3 (</a:t>
            </a:r>
            <a:r>
              <a:rPr lang="pl-PL" sz="2900" kern="100" dirty="0" err="1">
                <a:effectLst/>
                <a:latin typeface="Calibri" panose="020F0502020204030204" pitchFamily="34" charset="0"/>
                <a:ea typeface="Calibri" panose="020F0502020204030204" pitchFamily="34" charset="0"/>
                <a:cs typeface="Calibri" panose="020F0502020204030204" pitchFamily="34" charset="0"/>
              </a:rPr>
              <a:t>eikozapentaenowy</a:t>
            </a:r>
            <a:r>
              <a:rPr lang="pl-PL" sz="2900" kern="100" dirty="0">
                <a:effectLst/>
                <a:latin typeface="Calibri" panose="020F0502020204030204" pitchFamily="34" charset="0"/>
                <a:ea typeface="Calibri" panose="020F0502020204030204" pitchFamily="34" charset="0"/>
                <a:cs typeface="Calibri" panose="020F0502020204030204" pitchFamily="34" charset="0"/>
              </a:rPr>
              <a:t> i </a:t>
            </a:r>
            <a:r>
              <a:rPr lang="pl-PL" sz="2900" kern="100" dirty="0" err="1">
                <a:effectLst/>
                <a:latin typeface="Calibri" panose="020F0502020204030204" pitchFamily="34" charset="0"/>
                <a:ea typeface="Calibri" panose="020F0502020204030204" pitchFamily="34" charset="0"/>
                <a:cs typeface="Calibri" panose="020F0502020204030204" pitchFamily="34" charset="0"/>
              </a:rPr>
              <a:t>dokozaheksaenowy</a:t>
            </a:r>
            <a:r>
              <a:rPr lang="pl-PL" sz="2900" kern="100" dirty="0">
                <a:effectLst/>
                <a:latin typeface="Calibri" panose="020F0502020204030204" pitchFamily="34" charset="0"/>
                <a:ea typeface="Calibri" panose="020F0502020204030204" pitchFamily="34" charset="0"/>
                <a:cs typeface="Calibri" panose="020F0502020204030204" pitchFamily="34" charset="0"/>
              </a:rPr>
              <a:t>) oraz tryptofan. Źródłem kwasów omega-3 są tłuste ryby (makrela, łosoś, halibut, śledź, sardynki). Kwasy te biorą udział w syntezie neuroprzekaźników – dopaminy i serotoniny. Źródłem tryptofanu są natomiast ziarna zbóż, banany oraz niektóre produkty pszczele, np. pyłek kwiatowy. Tryptofan jest prekursorem serotoniny oraz tryptaminy.</a:t>
            </a:r>
            <a:r>
              <a:rPr lang="pl-PL" sz="2900" b="1" kern="100" dirty="0">
                <a:effectLst/>
                <a:latin typeface="Calibri" panose="020F0502020204030204" pitchFamily="34" charset="0"/>
                <a:ea typeface="Calibri" panose="020F0502020204030204" pitchFamily="34" charset="0"/>
                <a:cs typeface="Calibri" panose="020F0502020204030204" pitchFamily="34" charset="0"/>
              </a:rPr>
              <a:t> </a:t>
            </a:r>
            <a:endParaRPr lang="pl-PL" sz="29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2799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A8D29B6-2664-5925-1E2B-EB828E2C0A58}"/>
              </a:ext>
            </a:extLst>
          </p:cNvPr>
          <p:cNvSpPr>
            <a:spLocks noGrp="1"/>
          </p:cNvSpPr>
          <p:nvPr>
            <p:ph type="title"/>
          </p:nvPr>
        </p:nvSpPr>
        <p:spPr>
          <a:xfrm>
            <a:off x="838200" y="365125"/>
            <a:ext cx="10515600" cy="1617787"/>
          </a:xfrm>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zdrowie psychiczne</a:t>
            </a:r>
            <a:endParaRPr lang="pl-PL" dirty="0"/>
          </a:p>
        </p:txBody>
      </p:sp>
      <p:sp>
        <p:nvSpPr>
          <p:cNvPr id="3" name="Symbol zastępczy zawartości 2">
            <a:extLst>
              <a:ext uri="{FF2B5EF4-FFF2-40B4-BE49-F238E27FC236}">
                <a16:creationId xmlns:a16="http://schemas.microsoft.com/office/drawing/2014/main" id="{E85B065F-870C-8BAA-87DB-E179BED8A3A8}"/>
              </a:ext>
            </a:extLst>
          </p:cNvPr>
          <p:cNvSpPr>
            <a:spLocks noGrp="1"/>
          </p:cNvSpPr>
          <p:nvPr>
            <p:ph idx="1"/>
          </p:nvPr>
        </p:nvSpPr>
        <p:spPr>
          <a:xfrm>
            <a:off x="838200" y="1551399"/>
            <a:ext cx="10196245" cy="4625564"/>
          </a:xfrm>
        </p:spPr>
        <p:txBody>
          <a:bodyPr>
            <a:normAutofit fontScale="85000" lnSpcReduction="10000"/>
          </a:bodyPr>
          <a:lstStyle/>
          <a:p>
            <a:r>
              <a:rPr lang="pl-PL" sz="2600" b="1" dirty="0"/>
              <a:t>W zaburzeniach lękowych, bezsenności oraz przewlekłym stresie </a:t>
            </a:r>
            <a:r>
              <a:rPr lang="pl-PL" sz="2600" dirty="0"/>
              <a:t>korzystne efekty przynosi dieta bogata w cholinę oraz inozytol. Inozytol wykazuje działanie redukujące napięcie i lęki, zmniejszające stres oraz nasenne. Jego źródłem w pokarmach są orzechy, zboża oraz warzywa, głównie strączkowe (groch, fasola). </a:t>
            </a:r>
          </a:p>
          <a:p>
            <a:r>
              <a:rPr lang="pl-PL" sz="2600" dirty="0"/>
              <a:t>W diecie dzieci nadaktywnych, z deficytem uwagi (</a:t>
            </a:r>
            <a:r>
              <a:rPr lang="pl-PL" sz="2600" b="1" dirty="0"/>
              <a:t>ADHD</a:t>
            </a:r>
            <a:r>
              <a:rPr lang="pl-PL" sz="2600" dirty="0"/>
              <a:t>), należy wykluczyć produkty bogate w cukry proste (słodycze, cukier, soki owocowe kupne, dżemy, powidła, napoje słodzone kolorowe), kofeinę, </a:t>
            </a:r>
            <a:r>
              <a:rPr lang="pl-PL" sz="2600" dirty="0" err="1"/>
              <a:t>tartrazynę</a:t>
            </a:r>
            <a:r>
              <a:rPr lang="pl-PL" sz="2600" dirty="0"/>
              <a:t> (składnik niektórych napojów i esencji owocowych) oraz konserwanty, sztuczne barwniki i aromaty oraz substancje słodzące (</a:t>
            </a:r>
            <a:r>
              <a:rPr lang="pl-PL" sz="2600" dirty="0" err="1"/>
              <a:t>aspartam</a:t>
            </a:r>
            <a:r>
              <a:rPr lang="pl-PL" sz="2600" dirty="0"/>
              <a:t>).</a:t>
            </a:r>
          </a:p>
          <a:p>
            <a:r>
              <a:rPr lang="pl-PL" sz="2600" dirty="0"/>
              <a:t>Zastosowanie N-</a:t>
            </a:r>
            <a:r>
              <a:rPr lang="pl-PL" sz="2600" dirty="0" err="1"/>
              <a:t>acetylocysteiny</a:t>
            </a:r>
            <a:r>
              <a:rPr lang="pl-PL" sz="2600" dirty="0"/>
              <a:t> wpływało na skuteczność terapii w </a:t>
            </a:r>
            <a:r>
              <a:rPr lang="pl-PL" sz="2600" b="1" dirty="0"/>
              <a:t>schizofrenii, zaburzeniach afektywnych dwubiegunowych czy </a:t>
            </a:r>
            <a:r>
              <a:rPr lang="pl-PL" sz="2600" b="1" dirty="0" err="1"/>
              <a:t>trichotilomanii</a:t>
            </a:r>
            <a:r>
              <a:rPr lang="pl-PL" sz="2600" dirty="0"/>
              <a:t>. Działa przeciwzapalnie, antyoksydacyjnie i </a:t>
            </a:r>
            <a:r>
              <a:rPr lang="pl-PL" sz="2600" dirty="0" err="1"/>
              <a:t>neuroprotekcyjnie</a:t>
            </a:r>
            <a:endParaRPr lang="pl-PL" sz="2600" dirty="0"/>
          </a:p>
          <a:p>
            <a:endParaRPr lang="pl-PL" dirty="0"/>
          </a:p>
        </p:txBody>
      </p:sp>
    </p:spTree>
    <p:extLst>
      <p:ext uri="{BB962C8B-B14F-4D97-AF65-F5344CB8AC3E}">
        <p14:creationId xmlns:p14="http://schemas.microsoft.com/office/powerpoint/2010/main" val="1742013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E23FDDF-CBF4-0C48-56B2-777F0F4F2031}"/>
              </a:ext>
            </a:extLst>
          </p:cNvPr>
          <p:cNvSpPr>
            <a:spLocks noGrp="1"/>
          </p:cNvSpPr>
          <p:nvPr>
            <p:ph type="title"/>
          </p:nvPr>
        </p:nvSpPr>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3935F9D1-DFF1-FBAB-AA48-8902029057A0}"/>
              </a:ext>
            </a:extLst>
          </p:cNvPr>
          <p:cNvSpPr>
            <a:spLocks noGrp="1"/>
          </p:cNvSpPr>
          <p:nvPr>
            <p:ph idx="1"/>
          </p:nvPr>
        </p:nvSpPr>
        <p:spPr/>
        <p:txBody>
          <a:bodyPr>
            <a:normAutofit/>
          </a:bodyPr>
          <a:lstStyle/>
          <a:p>
            <a:r>
              <a:rPr lang="pl-PL" sz="2400" dirty="0"/>
              <a:t>Niedobór kwasu foliowego (witaminy B9) był związany z występującymi objawami depresyjnymi, a także oznaczany u osób, które charakteryzowały się mierną odpowiedzią na zastosowane leki przeciwdepresyjne. </a:t>
            </a:r>
          </a:p>
          <a:p>
            <a:r>
              <a:rPr lang="pl-PL" sz="2400" dirty="0"/>
              <a:t>Niskie stężenie witaminy D wiązało się z większym ryzkiem wystąpienia schizofrenii oraz depresji. </a:t>
            </a:r>
          </a:p>
        </p:txBody>
      </p:sp>
    </p:spTree>
    <p:extLst>
      <p:ext uri="{BB962C8B-B14F-4D97-AF65-F5344CB8AC3E}">
        <p14:creationId xmlns:p14="http://schemas.microsoft.com/office/powerpoint/2010/main" val="1247142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37C2C-B4C0-67B1-EB83-5DBD2CE507C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1F27985-117B-2E18-0412-4E55E00E3A4B}"/>
              </a:ext>
            </a:extLst>
          </p:cNvPr>
          <p:cNvSpPr>
            <a:spLocks noGrp="1"/>
          </p:cNvSpPr>
          <p:nvPr>
            <p:ph type="title"/>
          </p:nvPr>
        </p:nvSpPr>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75719E21-2581-C190-820E-2052A30CAAE3}"/>
              </a:ext>
            </a:extLst>
          </p:cNvPr>
          <p:cNvSpPr>
            <a:spLocks noGrp="1"/>
          </p:cNvSpPr>
          <p:nvPr>
            <p:ph idx="1"/>
          </p:nvPr>
        </p:nvSpPr>
        <p:spPr>
          <a:xfrm>
            <a:off x="838200" y="1825624"/>
            <a:ext cx="10381180" cy="4811482"/>
          </a:xfrm>
        </p:spPr>
        <p:txBody>
          <a:bodyPr>
            <a:normAutofit lnSpcReduction="10000"/>
          </a:bodyPr>
          <a:lstStyle/>
          <a:p>
            <a:pPr marL="0" indent="0">
              <a:buNone/>
            </a:pPr>
            <a:r>
              <a:rPr kumimoji="0" lang="pl-PL" sz="2000" b="1" i="0" u="none" strike="noStrike" kern="1200" cap="none" spc="0" normalizeH="0" baseline="0" noProof="0" dirty="0">
                <a:ln>
                  <a:noFill/>
                </a:ln>
                <a:solidFill>
                  <a:prstClr val="black"/>
                </a:solidFill>
                <a:effectLst/>
                <a:uLnTx/>
                <a:uFillTx/>
                <a:latin typeface="Calibri" panose="020F0502020204030204"/>
                <a:ea typeface="+mn-ea"/>
                <a:cs typeface="+mn-cs"/>
              </a:rPr>
              <a:t>Wpływ diety na funkcje poznawcze </a:t>
            </a:r>
          </a:p>
          <a:p>
            <a:pPr marL="0" indent="0">
              <a:buNone/>
            </a:pPr>
            <a:r>
              <a:rPr kumimoji="0" lang="pl-PL" sz="2000" b="0" i="0" u="none" strike="noStrike" kern="1200" cap="none" spc="0" normalizeH="0" baseline="0" noProof="0" dirty="0">
                <a:ln>
                  <a:noFill/>
                </a:ln>
                <a:solidFill>
                  <a:prstClr val="black"/>
                </a:solidFill>
                <a:effectLst/>
                <a:uLnTx/>
                <a:uFillTx/>
                <a:latin typeface="Calibri" panose="020F0502020204030204"/>
                <a:ea typeface="+mn-ea"/>
                <a:cs typeface="+mn-cs"/>
              </a:rPr>
              <a:t>Procesy </a:t>
            </a:r>
            <a:r>
              <a:rPr kumimoji="0" lang="pl-PL" sz="2000" b="0" i="0" u="none" strike="noStrike" kern="1200" cap="none" spc="0" normalizeH="0" baseline="0" noProof="0" dirty="0" err="1">
                <a:ln>
                  <a:noFill/>
                </a:ln>
                <a:solidFill>
                  <a:prstClr val="black"/>
                </a:solidFill>
                <a:effectLst/>
                <a:uLnTx/>
                <a:uFillTx/>
                <a:latin typeface="Calibri" panose="020F0502020204030204"/>
                <a:ea typeface="+mn-ea"/>
                <a:cs typeface="+mn-cs"/>
              </a:rPr>
              <a:t>neurorozwojowe</a:t>
            </a:r>
            <a:r>
              <a:rPr kumimoji="0" lang="pl-PL" sz="2000" b="0" i="0" u="none" strike="noStrike" kern="1200" cap="none" spc="0" normalizeH="0" baseline="0" noProof="0" dirty="0">
                <a:ln>
                  <a:noFill/>
                </a:ln>
                <a:solidFill>
                  <a:prstClr val="black"/>
                </a:solidFill>
                <a:effectLst/>
                <a:uLnTx/>
                <a:uFillTx/>
                <a:latin typeface="Calibri" panose="020F0502020204030204"/>
                <a:ea typeface="+mn-ea"/>
                <a:cs typeface="+mn-cs"/>
              </a:rPr>
              <a:t> przebiegają najszybciej we wczesnych okresach dzieciństwa. Czas ten jest kluczowy dla psychicznego rozwoju dziecka. Oprócz czynników genetycznych, czynniki środowiskowe, w tym żywienie, mają znaczny wpływ na prawidłowy przebieg tych procesów. Wykazano, że karmienie piersią i jakość diety w pierwszym roku życia mają wpływ na funkcje poznawcze w wieku nastoletnim. Oceniany czas reakcji, przy użyciu baterii testowych </a:t>
            </a:r>
            <a:r>
              <a:rPr kumimoji="0" lang="pl-PL" sz="2000" b="0" i="0" u="none" strike="noStrike" kern="1200" cap="none" spc="0" normalizeH="0" baseline="0" noProof="0" dirty="0" err="1">
                <a:ln>
                  <a:noFill/>
                </a:ln>
                <a:solidFill>
                  <a:prstClr val="black"/>
                </a:solidFill>
                <a:effectLst/>
                <a:uLnTx/>
                <a:uFillTx/>
                <a:latin typeface="Calibri" panose="020F0502020204030204"/>
                <a:ea typeface="+mn-ea"/>
                <a:cs typeface="+mn-cs"/>
              </a:rPr>
              <a:t>CogState</a:t>
            </a:r>
            <a:r>
              <a:rPr kumimoji="0" lang="pl-PL" sz="2000" b="0" i="0" u="none" strike="noStrike" kern="1200" cap="none" spc="0" normalizeH="0" baseline="0" noProof="0" dirty="0">
                <a:ln>
                  <a:noFill/>
                </a:ln>
                <a:solidFill>
                  <a:prstClr val="black"/>
                </a:solidFill>
                <a:effectLst/>
                <a:uLnTx/>
                <a:uFillTx/>
                <a:latin typeface="Calibri" panose="020F0502020204030204"/>
                <a:ea typeface="+mn-ea"/>
                <a:cs typeface="+mn-cs"/>
              </a:rPr>
              <a:t> wśród adolescentów był znacząco szybszy w przypadku diety wysokiej jakości a efektywność uczenia się była wyższa.</a:t>
            </a:r>
          </a:p>
          <a:p>
            <a:pPr marL="0" indent="0">
              <a:buNone/>
            </a:pPr>
            <a:r>
              <a:rPr kumimoji="0" lang="pl-PL" sz="2000" b="0" i="0" u="none" strike="noStrike" kern="1200" cap="none" spc="0" normalizeH="0" baseline="0" noProof="0" dirty="0">
                <a:ln>
                  <a:noFill/>
                </a:ln>
                <a:solidFill>
                  <a:prstClr val="black"/>
                </a:solidFill>
                <a:effectLst/>
                <a:uLnTx/>
                <a:uFillTx/>
                <a:latin typeface="Calibri" panose="020F0502020204030204"/>
                <a:ea typeface="+mn-ea"/>
                <a:cs typeface="+mn-cs"/>
              </a:rPr>
              <a:t>W wielu badaniach ocenia się wpływ diety na ryzyko wystąpienia zaburzeń otępiennych w późniejszym okresie życia. Pośród nich najbardziej zbadana została dieta śródziemnomorska. Prowadzone badania dotyczące wpływu diety na ryzyko wystąpienia demencji potwierdzają </a:t>
            </a:r>
            <a:r>
              <a:rPr kumimoji="0" lang="pl-PL" sz="2000" b="0" i="0" u="none" strike="noStrike" kern="1200" cap="none" spc="0" normalizeH="0" baseline="0" noProof="0" dirty="0" err="1">
                <a:ln>
                  <a:noFill/>
                </a:ln>
                <a:solidFill>
                  <a:prstClr val="black"/>
                </a:solidFill>
                <a:effectLst/>
                <a:uLnTx/>
                <a:uFillTx/>
                <a:latin typeface="Calibri" panose="020F0502020204030204"/>
                <a:ea typeface="+mn-ea"/>
                <a:cs typeface="+mn-cs"/>
              </a:rPr>
              <a:t>neuroprotekcyjny</a:t>
            </a:r>
            <a:r>
              <a:rPr kumimoji="0" lang="pl-PL" sz="2000" b="0" i="0" u="none" strike="noStrike" kern="1200" cap="none" spc="0" normalizeH="0" baseline="0" noProof="0" dirty="0">
                <a:ln>
                  <a:noFill/>
                </a:ln>
                <a:solidFill>
                  <a:prstClr val="black"/>
                </a:solidFill>
                <a:effectLst/>
                <a:uLnTx/>
                <a:uFillTx/>
                <a:latin typeface="Calibri" panose="020F0502020204030204"/>
                <a:ea typeface="+mn-ea"/>
                <a:cs typeface="+mn-cs"/>
              </a:rPr>
              <a:t> wpływ takich produktów spożywczych, jak zielone warzywa, które są bogate w witaminę E, kwas foliowy i karotenoidy, owoców morza, bogatych w kwasy tłuszczowe omega-3 czy jagód zawierających </a:t>
            </a:r>
            <a:r>
              <a:rPr kumimoji="0" lang="pl-PL" sz="2000" b="0" i="0" u="none" strike="noStrike" kern="1200" cap="none" spc="0" normalizeH="0" baseline="0" noProof="0" dirty="0" err="1">
                <a:ln>
                  <a:noFill/>
                </a:ln>
                <a:solidFill>
                  <a:prstClr val="black"/>
                </a:solidFill>
                <a:effectLst/>
                <a:uLnTx/>
                <a:uFillTx/>
                <a:latin typeface="Calibri" panose="020F0502020204030204"/>
                <a:ea typeface="+mn-ea"/>
                <a:cs typeface="+mn-cs"/>
              </a:rPr>
              <a:t>polifenole</a:t>
            </a:r>
            <a:r>
              <a:rPr kumimoji="0" lang="pl-PL" sz="2000" b="0" i="0" u="none" strike="noStrike" kern="1200" cap="none" spc="0" normalizeH="0" baseline="0" noProof="0" dirty="0">
                <a:ln>
                  <a:noFill/>
                </a:ln>
                <a:solidFill>
                  <a:prstClr val="black"/>
                </a:solidFill>
                <a:effectLst/>
                <a:uLnTx/>
                <a:uFillTx/>
                <a:latin typeface="Calibri" panose="020F0502020204030204"/>
                <a:ea typeface="+mn-ea"/>
                <a:cs typeface="+mn-cs"/>
              </a:rPr>
              <a:t>. Dieta bogata w nasycone kwasy tłuszczowe oraz  kwasy tłuszczowe trans wiązała się z większym ryzykiem wystąpienia zaburzeń otępiennych</a:t>
            </a:r>
            <a:endParaRPr lang="pl-PL" dirty="0"/>
          </a:p>
        </p:txBody>
      </p:sp>
    </p:spTree>
    <p:extLst>
      <p:ext uri="{BB962C8B-B14F-4D97-AF65-F5344CB8AC3E}">
        <p14:creationId xmlns:p14="http://schemas.microsoft.com/office/powerpoint/2010/main" val="3895140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A22AD25D-5F6A-00C6-B888-7E96475391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546" y="154112"/>
            <a:ext cx="10962526" cy="6534364"/>
          </a:xfrm>
          <a:prstGeom prst="rect">
            <a:avLst/>
          </a:prstGeom>
        </p:spPr>
      </p:pic>
    </p:spTree>
    <p:extLst>
      <p:ext uri="{BB962C8B-B14F-4D97-AF65-F5344CB8AC3E}">
        <p14:creationId xmlns:p14="http://schemas.microsoft.com/office/powerpoint/2010/main" val="2568418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0387360-22B2-BDD8-71DB-92AA71D8FE20}"/>
              </a:ext>
            </a:extLst>
          </p:cNvPr>
          <p:cNvSpPr>
            <a:spLocks noGrp="1"/>
          </p:cNvSpPr>
          <p:nvPr>
            <p:ph type="title"/>
          </p:nvPr>
        </p:nvSpPr>
        <p:spPr>
          <a:xfrm>
            <a:off x="677334" y="267128"/>
            <a:ext cx="8846810" cy="1479479"/>
          </a:xfrm>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 - mikroflora jelitowa</a:t>
            </a:r>
            <a:endParaRPr lang="pl-PL" dirty="0"/>
          </a:p>
        </p:txBody>
      </p:sp>
      <p:sp>
        <p:nvSpPr>
          <p:cNvPr id="3" name="Symbol zastępczy zawartości 2">
            <a:extLst>
              <a:ext uri="{FF2B5EF4-FFF2-40B4-BE49-F238E27FC236}">
                <a16:creationId xmlns:a16="http://schemas.microsoft.com/office/drawing/2014/main" id="{AE733826-3046-FCC8-540B-DDE6E9556EE6}"/>
              </a:ext>
            </a:extLst>
          </p:cNvPr>
          <p:cNvSpPr>
            <a:spLocks noGrp="1"/>
          </p:cNvSpPr>
          <p:nvPr>
            <p:ph idx="1"/>
          </p:nvPr>
        </p:nvSpPr>
        <p:spPr>
          <a:xfrm>
            <a:off x="441789" y="1602769"/>
            <a:ext cx="10376899" cy="5147351"/>
          </a:xfrm>
        </p:spPr>
        <p:txBody>
          <a:bodyPr>
            <a:noAutofit/>
          </a:bodyPr>
          <a:lstStyle/>
          <a:p>
            <a:pPr>
              <a:lnSpc>
                <a:spcPct val="107000"/>
              </a:lnSpc>
              <a:spcBef>
                <a:spcPts val="2250"/>
              </a:spcBef>
              <a:spcAft>
                <a:spcPts val="2250"/>
              </a:spcAft>
              <a:buNone/>
            </a:pPr>
            <a:r>
              <a:rPr lang="pl-PL" sz="2400" b="1" kern="100" dirty="0">
                <a:solidFill>
                  <a:srgbClr val="444444"/>
                </a:solidFill>
                <a:latin typeface="Calibri" panose="020F0502020204030204" pitchFamily="34" charset="0"/>
                <a:ea typeface="Calibri" panose="020F0502020204030204" pitchFamily="34" charset="0"/>
                <a:cs typeface="Calibri" panose="020F0502020204030204" pitchFamily="34" charset="0"/>
              </a:rPr>
              <a:t>      </a:t>
            </a:r>
            <a:r>
              <a:rPr lang="pl-PL" sz="2400" kern="0" dirty="0">
                <a:effectLst/>
                <a:latin typeface="Calibri" panose="020F0502020204030204" pitchFamily="34" charset="0"/>
                <a:ea typeface="Calibri" panose="020F0502020204030204" pitchFamily="34" charset="0"/>
                <a:cs typeface="Calibri" panose="020F0502020204030204" pitchFamily="34" charset="0"/>
              </a:rPr>
              <a:t>Do niedawna nie kojarzono funkcjonowania jelit z ośrodkowym układem nerwowym (OUN), dopóki nie odkryto interakcji w obrębie osi jelitowo-mózgowej. Jest to szlak łączący funkcjonowanie jelit z ośrodkowym układem nerwowym, wpływającym również na układ immunologiczny i </a:t>
            </a:r>
            <a:r>
              <a:rPr lang="pl-PL" sz="2400" kern="0" dirty="0" err="1">
                <a:effectLst/>
                <a:latin typeface="Calibri" panose="020F0502020204030204" pitchFamily="34" charset="0"/>
                <a:ea typeface="Calibri" panose="020F0502020204030204" pitchFamily="34" charset="0"/>
                <a:cs typeface="Calibri" panose="020F0502020204030204" pitchFamily="34" charset="0"/>
              </a:rPr>
              <a:t>endokrynny</a:t>
            </a:r>
            <a:r>
              <a:rPr lang="pl-PL" sz="2400" kern="0" dirty="0">
                <a:effectLst/>
                <a:latin typeface="Calibri" panose="020F0502020204030204" pitchFamily="34" charset="0"/>
                <a:ea typeface="Calibri" panose="020F0502020204030204" pitchFamily="34" charset="0"/>
                <a:cs typeface="Calibri" panose="020F0502020204030204" pitchFamily="34" charset="0"/>
              </a:rPr>
              <a:t>, a zatem praktycznie na cały organizm. Liczne badania naukowe wskazują na wpływ flory bakteryjnej na nastrój i zachowanie oraz na jej oddziaływanie </a:t>
            </a:r>
            <a:r>
              <a:rPr lang="pl-PL" sz="2400" kern="0" dirty="0" err="1">
                <a:effectLst/>
                <a:latin typeface="Calibri" panose="020F0502020204030204" pitchFamily="34" charset="0"/>
                <a:ea typeface="Calibri" panose="020F0502020204030204" pitchFamily="34" charset="0"/>
                <a:cs typeface="Calibri" panose="020F0502020204030204" pitchFamily="34" charset="0"/>
              </a:rPr>
              <a:t>przeciwlękowe</a:t>
            </a:r>
            <a:r>
              <a:rPr lang="pl-PL" sz="2400" kern="0" dirty="0">
                <a:effectLst/>
                <a:latin typeface="Calibri" panose="020F0502020204030204" pitchFamily="34" charset="0"/>
                <a:ea typeface="Calibri" panose="020F0502020204030204" pitchFamily="34" charset="0"/>
                <a:cs typeface="Calibri" panose="020F0502020204030204" pitchFamily="34" charset="0"/>
              </a:rPr>
              <a:t> i przeciwdepresyjne poprzez modulację stężenia cytokin pro- i przeciwzapalnych, wpływ na zawartość tryptofanu – prekursora serotoniny i jego metabolitów, produkcję </a:t>
            </a:r>
            <a:r>
              <a:rPr lang="pl-PL" sz="2400" kern="0" dirty="0" err="1">
                <a:effectLst/>
                <a:latin typeface="Calibri" panose="020F0502020204030204" pitchFamily="34" charset="0"/>
                <a:ea typeface="Calibri" panose="020F0502020204030204" pitchFamily="34" charset="0"/>
                <a:cs typeface="Calibri" panose="020F0502020204030204" pitchFamily="34" charset="0"/>
              </a:rPr>
              <a:t>neuromediatorów</a:t>
            </a:r>
            <a:r>
              <a:rPr lang="pl-PL" sz="2400" kern="0" dirty="0">
                <a:effectLst/>
                <a:latin typeface="Calibri" panose="020F0502020204030204" pitchFamily="34" charset="0"/>
                <a:ea typeface="Calibri" panose="020F0502020204030204" pitchFamily="34" charset="0"/>
                <a:cs typeface="Calibri" panose="020F0502020204030204" pitchFamily="34" charset="0"/>
              </a:rPr>
              <a:t>, a także wpływ na ekspresję ich receptorów w mózgu, interakcję z jelitowym i autonomicznym układem nerwowym. Wynika z tego, że poprzez modulację flory jelitowej możemy oddziaływać na zdrowie psychiczne i samopoczucie, a czynnikiem bezpośrednio wpływającym na nią jest dieta. </a:t>
            </a:r>
          </a:p>
          <a:p>
            <a:pPr>
              <a:lnSpc>
                <a:spcPct val="107000"/>
              </a:lnSpc>
              <a:spcBef>
                <a:spcPts val="2250"/>
              </a:spcBef>
              <a:spcAft>
                <a:spcPts val="2250"/>
              </a:spcAft>
              <a:buNone/>
            </a:pPr>
            <a:r>
              <a:rPr lang="pl-PL" sz="2400" kern="0" dirty="0">
                <a:latin typeface="Calibri" panose="020F0502020204030204" pitchFamily="34" charset="0"/>
                <a:ea typeface="Calibri" panose="020F0502020204030204" pitchFamily="34" charset="0"/>
                <a:cs typeface="Calibri" panose="020F0502020204030204" pitchFamily="34" charset="0"/>
              </a:rPr>
              <a:t>    </a:t>
            </a:r>
            <a:endParaRPr lang="pl-PL"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22358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D8BCA-4729-6ABE-A16D-8AE2193BFF38}"/>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26860B9-83AE-9590-7088-625815D0A200}"/>
              </a:ext>
            </a:extLst>
          </p:cNvPr>
          <p:cNvSpPr>
            <a:spLocks noGrp="1"/>
          </p:cNvSpPr>
          <p:nvPr>
            <p:ph type="title"/>
          </p:nvPr>
        </p:nvSpPr>
        <p:spPr>
          <a:xfrm>
            <a:off x="677333" y="154112"/>
            <a:ext cx="9052293" cy="1089061"/>
          </a:xfrm>
        </p:spPr>
        <p:txBody>
          <a:bodyPr>
            <a:normAutofit fontScale="90000"/>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3D843D61-45FE-7832-D398-AA35F254DDE3}"/>
              </a:ext>
            </a:extLst>
          </p:cNvPr>
          <p:cNvSpPr>
            <a:spLocks noGrp="1"/>
          </p:cNvSpPr>
          <p:nvPr>
            <p:ph idx="1"/>
          </p:nvPr>
        </p:nvSpPr>
        <p:spPr>
          <a:xfrm>
            <a:off x="441789" y="1397286"/>
            <a:ext cx="10407721" cy="5167902"/>
          </a:xfrm>
        </p:spPr>
        <p:txBody>
          <a:bodyPr>
            <a:normAutofit fontScale="25000" lnSpcReduction="20000"/>
          </a:bodyPr>
          <a:lstStyle/>
          <a:p>
            <a:pPr>
              <a:lnSpc>
                <a:spcPct val="107000"/>
              </a:lnSpc>
              <a:spcBef>
                <a:spcPts val="2250"/>
              </a:spcBef>
              <a:spcAft>
                <a:spcPts val="2250"/>
              </a:spcAft>
              <a:buNone/>
            </a:pPr>
            <a:r>
              <a:rPr lang="pl-PL" sz="3200" b="1" kern="0" dirty="0">
                <a:solidFill>
                  <a:srgbClr val="444444"/>
                </a:solidFill>
                <a:latin typeface="Roboto" panose="02000000000000000000" pitchFamily="2" charset="0"/>
                <a:ea typeface="Calibri" panose="020F0502020204030204" pitchFamily="34" charset="0"/>
                <a:cs typeface="Times New Roman" panose="02020603050405020304" pitchFamily="18" charset="0"/>
              </a:rPr>
              <a:t>       </a:t>
            </a:r>
            <a:r>
              <a:rPr lang="pl-PL" sz="7200" dirty="0">
                <a:effectLst/>
                <a:latin typeface="Calibri" panose="020F0502020204030204" pitchFamily="34" charset="0"/>
                <a:ea typeface="Calibri" panose="020F0502020204030204" pitchFamily="34" charset="0"/>
                <a:cs typeface="Times New Roman" panose="02020603050405020304" pitchFamily="18" charset="0"/>
              </a:rPr>
              <a:t>Szacuje się, że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mikrobiota</a:t>
            </a:r>
            <a:r>
              <a:rPr lang="pl-PL" sz="7200" dirty="0">
                <a:effectLst/>
                <a:latin typeface="Calibri" panose="020F0502020204030204" pitchFamily="34" charset="0"/>
                <a:ea typeface="Calibri" panose="020F0502020204030204" pitchFamily="34" charset="0"/>
                <a:cs typeface="Times New Roman" panose="02020603050405020304" pitchFamily="18" charset="0"/>
              </a:rPr>
              <a:t> jelitowa tworzy złożony ekosystem. Zawiera 3,3 milionów genów</a:t>
            </a:r>
            <a:r>
              <a:rPr lang="pl-PL" sz="7200" dirty="0">
                <a:latin typeface="Calibri" panose="020F0502020204030204" pitchFamily="34" charset="0"/>
                <a:ea typeface="Calibri" panose="020F0502020204030204" pitchFamily="34" charset="0"/>
                <a:cs typeface="Times New Roman" panose="02020603050405020304" pitchFamily="18" charset="0"/>
              </a:rPr>
              <a:t> czyli </a:t>
            </a:r>
            <a:r>
              <a:rPr lang="pl-PL" sz="7200" dirty="0">
                <a:effectLst/>
                <a:latin typeface="Calibri" panose="020F0502020204030204" pitchFamily="34" charset="0"/>
                <a:ea typeface="Calibri" panose="020F0502020204030204" pitchFamily="34" charset="0"/>
                <a:cs typeface="Times New Roman" panose="02020603050405020304" pitchFamily="18" charset="0"/>
              </a:rPr>
              <a:t>przewyższa on około 150-krotnie liczbę genów genomu człowieka. Jednoczenie buduje ją ponad tysiąc różnych gatunków mikroorganizmów. Oś jelitowo-mózgowa opisująca dwukierunkową relację pomiędzy przewodem pokarmowym a centralnym układem nerwowym wykorzystuje kilka mechanizmów komunikacji. Wzajemna wymiana informacji może mieć miejsce za pośrednictwem autonomicznego układu nerwowego oraz nerwu błędnego. Wiele efektów działania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probiotyków</a:t>
            </a:r>
            <a:r>
              <a:rPr lang="pl-PL" sz="7200" dirty="0">
                <a:effectLst/>
                <a:latin typeface="Calibri" panose="020F0502020204030204" pitchFamily="34" charset="0"/>
                <a:ea typeface="Calibri" panose="020F0502020204030204" pitchFamily="34" charset="0"/>
                <a:cs typeface="Times New Roman" panose="02020603050405020304" pitchFamily="18" charset="0"/>
              </a:rPr>
              <a:t> na stan psychiczny wiąże się z transmisją informacji za pośrednictwem nerwu błędnego. Wyniki badań na myszach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germ-free</a:t>
            </a:r>
            <a:r>
              <a:rPr lang="pl-PL" sz="7200" dirty="0">
                <a:effectLst/>
                <a:latin typeface="Calibri" panose="020F0502020204030204" pitchFamily="34" charset="0"/>
                <a:ea typeface="Calibri" panose="020F0502020204030204" pitchFamily="34" charset="0"/>
                <a:cs typeface="Times New Roman" panose="02020603050405020304" pitchFamily="18" charset="0"/>
              </a:rPr>
              <a:t> (GF) hodowanych w sterylnych warunkach, pozbawionych wykrywalnych mikroorganizmów, pokazują udział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mikrobioty</a:t>
            </a:r>
            <a:r>
              <a:rPr lang="pl-PL" sz="7200" dirty="0">
                <a:effectLst/>
                <a:latin typeface="Calibri" panose="020F0502020204030204" pitchFamily="34" charset="0"/>
                <a:ea typeface="Calibri" panose="020F0502020204030204" pitchFamily="34" charset="0"/>
                <a:cs typeface="Times New Roman" panose="02020603050405020304" pitchFamily="18" charset="0"/>
              </a:rPr>
              <a:t> jelitowej w prawidłowym kształtowaniu i funkcjonowaniu układu endokrynologicznego poprzez wpływ na rozwój osi podwzgórze–przysadka–nadnercza. </a:t>
            </a:r>
          </a:p>
          <a:p>
            <a:pPr>
              <a:lnSpc>
                <a:spcPct val="107000"/>
              </a:lnSpc>
              <a:spcBef>
                <a:spcPts val="2250"/>
              </a:spcBef>
              <a:spcAft>
                <a:spcPts val="2250"/>
              </a:spcAft>
              <a:buNone/>
            </a:pPr>
            <a:r>
              <a:rPr lang="pl-PL" sz="7200" dirty="0">
                <a:effectLst/>
                <a:latin typeface="Calibri" panose="020F0502020204030204" pitchFamily="34" charset="0"/>
                <a:ea typeface="Calibri" panose="020F0502020204030204" pitchFamily="34" charset="0"/>
                <a:cs typeface="Times New Roman" panose="02020603050405020304" pitchFamily="18" charset="0"/>
              </a:rPr>
              <a:t>     Odpowiedź na bodziec stresowy mierzona stężeniem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glikokortykosteroidów</a:t>
            </a:r>
            <a:r>
              <a:rPr lang="pl-PL" sz="7200" dirty="0">
                <a:effectLst/>
                <a:latin typeface="Calibri" panose="020F0502020204030204" pitchFamily="34" charset="0"/>
                <a:ea typeface="Calibri" panose="020F0502020204030204" pitchFamily="34" charset="0"/>
                <a:cs typeface="Times New Roman" panose="02020603050405020304" pitchFamily="18" charset="0"/>
              </a:rPr>
              <a:t> i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adrenokortykotropiny</a:t>
            </a:r>
            <a:r>
              <a:rPr lang="pl-PL" sz="7200" dirty="0">
                <a:effectLst/>
                <a:latin typeface="Calibri" panose="020F0502020204030204" pitchFamily="34" charset="0"/>
                <a:ea typeface="Calibri" panose="020F0502020204030204" pitchFamily="34" charset="0"/>
                <a:cs typeface="Times New Roman" panose="02020603050405020304" pitchFamily="18" charset="0"/>
              </a:rPr>
              <a:t> była znacznie podwyższona w przypadku myszy GF. Ulegała normalizacji po kolonizacji przewodu pokarmowego szczepem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Bifidobacterium</a:t>
            </a:r>
            <a:r>
              <a:rPr lang="pl-PL" sz="7200" dirty="0">
                <a:effectLst/>
                <a:latin typeface="Calibri" panose="020F0502020204030204" pitchFamily="34" charset="0"/>
                <a:ea typeface="Calibri" panose="020F0502020204030204" pitchFamily="34" charset="0"/>
                <a:cs typeface="Times New Roman" panose="02020603050405020304" pitchFamily="18" charset="0"/>
              </a:rPr>
              <a:t>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infantis</a:t>
            </a:r>
            <a:r>
              <a:rPr lang="pl-PL" sz="7200" dirty="0">
                <a:effectLst/>
                <a:latin typeface="Calibri" panose="020F0502020204030204" pitchFamily="34" charset="0"/>
                <a:ea typeface="Calibri" panose="020F0502020204030204" pitchFamily="34" charset="0"/>
                <a:cs typeface="Times New Roman" panose="02020603050405020304" pitchFamily="18" charset="0"/>
              </a:rPr>
              <a:t>.  </a:t>
            </a:r>
            <a:r>
              <a:rPr lang="pl-PL" sz="7200" dirty="0">
                <a:latin typeface="Calibri" panose="020F0502020204030204" pitchFamily="34" charset="0"/>
                <a:ea typeface="Calibri" panose="020F0502020204030204" pitchFamily="34" charset="0"/>
                <a:cs typeface="Times New Roman" panose="02020603050405020304" pitchFamily="18" charset="0"/>
              </a:rPr>
              <a:t>S</a:t>
            </a:r>
            <a:r>
              <a:rPr lang="pl-PL" sz="7200" dirty="0">
                <a:effectLst/>
                <a:latin typeface="Calibri" panose="020F0502020204030204" pitchFamily="34" charset="0"/>
                <a:ea typeface="Calibri" panose="020F0502020204030204" pitchFamily="34" charset="0"/>
                <a:cs typeface="Times New Roman" panose="02020603050405020304" pitchFamily="18" charset="0"/>
              </a:rPr>
              <a:t>tres wpływa na kształtowanie i różnorodność mikroflory jelitowej. </a:t>
            </a:r>
          </a:p>
          <a:p>
            <a:pPr>
              <a:lnSpc>
                <a:spcPct val="107000"/>
              </a:lnSpc>
              <a:spcBef>
                <a:spcPts val="2250"/>
              </a:spcBef>
              <a:spcAft>
                <a:spcPts val="2250"/>
              </a:spcAft>
              <a:buNone/>
            </a:pPr>
            <a:r>
              <a:rPr lang="pl-PL" sz="7200" dirty="0">
                <a:latin typeface="Calibri" panose="020F0502020204030204" pitchFamily="34" charset="0"/>
                <a:ea typeface="Calibri" panose="020F0502020204030204" pitchFamily="34" charset="0"/>
                <a:cs typeface="Times New Roman" panose="02020603050405020304" pitchFamily="18" charset="0"/>
              </a:rPr>
              <a:t>     </a:t>
            </a:r>
            <a:r>
              <a:rPr lang="pl-PL" sz="7200" dirty="0">
                <a:effectLst/>
                <a:latin typeface="Calibri" panose="020F0502020204030204" pitchFamily="34" charset="0"/>
                <a:ea typeface="Calibri" panose="020F0502020204030204" pitchFamily="34" charset="0"/>
                <a:cs typeface="Times New Roman" panose="02020603050405020304" pitchFamily="18" charset="0"/>
              </a:rPr>
              <a:t>Kolejne ogniwo komunikacji stanowi układ immunologiczny.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Mikrobiota</a:t>
            </a:r>
            <a:r>
              <a:rPr lang="pl-PL" sz="7200" dirty="0">
                <a:effectLst/>
                <a:latin typeface="Calibri" panose="020F0502020204030204" pitchFamily="34" charset="0"/>
                <a:ea typeface="Calibri" panose="020F0502020204030204" pitchFamily="34" charset="0"/>
                <a:cs typeface="Times New Roman" panose="02020603050405020304" pitchFamily="18" charset="0"/>
              </a:rPr>
              <a:t> bierze udział w prawidłowym rozwoju systemu immunologicznego śluzówki przewodu pokarmowego. </a:t>
            </a:r>
            <a:r>
              <a:rPr lang="pl-PL" sz="7200" dirty="0" err="1">
                <a:effectLst/>
                <a:latin typeface="Calibri" panose="020F0502020204030204" pitchFamily="34" charset="0"/>
                <a:ea typeface="Calibri" panose="020F0502020204030204" pitchFamily="34" charset="0"/>
                <a:cs typeface="Times New Roman" panose="02020603050405020304" pitchFamily="18" charset="0"/>
              </a:rPr>
              <a:t>Mikrobiota</a:t>
            </a:r>
            <a:r>
              <a:rPr lang="pl-PL" sz="7200" dirty="0">
                <a:effectLst/>
                <a:latin typeface="Calibri" panose="020F0502020204030204" pitchFamily="34" charset="0"/>
                <a:ea typeface="Calibri" panose="020F0502020204030204" pitchFamily="34" charset="0"/>
                <a:cs typeface="Times New Roman" panose="02020603050405020304" pitchFamily="18" charset="0"/>
              </a:rPr>
              <a:t> produkuje także neurotransmitery: kwas gamma-aminomasłowy, kwas masłowy, serotoninę, dopaminę, krótkołańcuchowe kwasy tłuszczowe, które w sposób bezpośredni mogą oddziaływać na układ nerwowy.</a:t>
            </a:r>
            <a:endParaRPr lang="pl-PL" sz="7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1203962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57B1DC5-6A4F-ADC8-5923-E98BEF0FBEC6}"/>
              </a:ext>
            </a:extLst>
          </p:cNvPr>
          <p:cNvSpPr>
            <a:spLocks noGrp="1"/>
          </p:cNvSpPr>
          <p:nvPr>
            <p:ph type="title"/>
          </p:nvPr>
        </p:nvSpPr>
        <p:spPr>
          <a:xfrm>
            <a:off x="677334" y="154112"/>
            <a:ext cx="8826262" cy="1335641"/>
          </a:xfrm>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 - mikroflora jelitowa</a:t>
            </a:r>
            <a:endParaRPr lang="pl-PL" dirty="0"/>
          </a:p>
        </p:txBody>
      </p:sp>
      <p:sp>
        <p:nvSpPr>
          <p:cNvPr id="3" name="Symbol zastępczy zawartości 2">
            <a:extLst>
              <a:ext uri="{FF2B5EF4-FFF2-40B4-BE49-F238E27FC236}">
                <a16:creationId xmlns:a16="http://schemas.microsoft.com/office/drawing/2014/main" id="{9861955D-009E-C60F-D71D-1289EC4B023E}"/>
              </a:ext>
            </a:extLst>
          </p:cNvPr>
          <p:cNvSpPr>
            <a:spLocks noGrp="1"/>
          </p:cNvSpPr>
          <p:nvPr>
            <p:ph idx="1"/>
          </p:nvPr>
        </p:nvSpPr>
        <p:spPr>
          <a:xfrm>
            <a:off x="677333" y="1489753"/>
            <a:ext cx="9720113" cy="5214135"/>
          </a:xfrm>
        </p:spPr>
        <p:txBody>
          <a:bodyPr>
            <a:noAutofit/>
          </a:bodyPr>
          <a:lstStyle/>
          <a:p>
            <a:r>
              <a:rPr lang="pl-PL" sz="1600" dirty="0">
                <a:solidFill>
                  <a:prstClr val="black"/>
                </a:solidFill>
                <a:latin typeface="Calibri" panose="020F0502020204030204" pitchFamily="34" charset="0"/>
                <a:ea typeface="Calibri" panose="020F0502020204030204" pitchFamily="34" charset="0"/>
                <a:cs typeface="Times New Roman" panose="02020603050405020304" pitchFamily="18" charset="0"/>
              </a:rPr>
              <a:t>B</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ariera</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jelitowa reguluje absorpcję składników odżywczych, elektrolitów oraz wody ze światła przewodu pokarmowego do układu krwionośnego czy chłonnego oraz zapobiega przenikaniu patogenów ze światła przewodu pokarmowego. Takie czynniki, jak stres, czynniki prozapalne, dysbakterioza mikroflory jelitowej, alkohol  czy antybiotyki  mogą powodować nadmierną przepuszczalność bariery jelitowej. Pod wpływem upośledzonego funkcjonowania bariery dochodzi do migracji bakterii ze światła przewodu pokarmowego, co aktywuje komórki systemu odpornościowego wpływając na funkcjonowanie układów immunologicznego, </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endokrynnego</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 nerwowego. </a:t>
            </a:r>
          </a:p>
          <a:p>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Zaobserwowano, że u pacjentów z depresją notuje się podwyższone wartości immunoglobulin </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IgA</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 </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IgM</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przeciwko </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lipopolisacharydom</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bakterii </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mikrobiomu</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W tym miejscu należy przyjrzeć się związkowi diety z prawidłowym funkcjonowaniem bariery jelitowej. Okazuje się, że nie pozostaje bez znaczenia w zachowaniu homeostazy, </a:t>
            </a:r>
            <a:r>
              <a:rPr lang="pl-PL" sz="1600" kern="0" dirty="0">
                <a:ea typeface="Times New Roman" panose="02020603050405020304" pitchFamily="18" charset="0"/>
                <a:cs typeface="Times New Roman" panose="02020603050405020304" pitchFamily="18" charset="0"/>
              </a:rPr>
              <a:t> bierze udział w syntezie niektórych związków odżywczych (witamina K, witaminy z grupy B) oraz wykazujące działanie immunomodulujące (wpływ na układ odpornościowy). </a:t>
            </a:r>
          </a:p>
          <a:p>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Dieta składająca się z produktów spożywczych typu „fast food” oraz produktów wysoko przetworzonych wiąże się z podwyższoną przepuszczalnością bariery jelitowej. Prebiotyki, </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probiotyki</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synbiotyki</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oraz </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psychobiotyki</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to żywe organizmy, które spożyte w odpowiedniej ilości wpływają korzystnie na funkcjonowanie organizmu. Wśród nich najpopularniejsze są bakterie kwasu mlekowego. </a:t>
            </a:r>
            <a:r>
              <a:rPr kumimoji="0" lang="pl-PL"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Probiotyki</a:t>
            </a:r>
            <a:r>
              <a:rPr kumimoji="0" lang="pl-PL"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występują głównie w sfermentowanych produktach mlecznych czy produktach kiszonych. Prebiotyki są to nietrawione składniki żywności, których fermentacja w przewodzie pokarmowym pobudza wzrost lub aktywność bakterii lub wpływa na oba te czynniki, prowadząc do rozwoju korzystnej mikroflory jelitowej. </a:t>
            </a:r>
            <a:endParaRPr lang="pl-PL" sz="1600" dirty="0"/>
          </a:p>
        </p:txBody>
      </p:sp>
    </p:spTree>
    <p:extLst>
      <p:ext uri="{BB962C8B-B14F-4D97-AF65-F5344CB8AC3E}">
        <p14:creationId xmlns:p14="http://schemas.microsoft.com/office/powerpoint/2010/main" val="4224506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F96F750-FE58-0693-ECBD-22855CB64BAF}"/>
              </a:ext>
            </a:extLst>
          </p:cNvPr>
          <p:cNvSpPr>
            <a:spLocks noGrp="1"/>
          </p:cNvSpPr>
          <p:nvPr>
            <p:ph type="title"/>
          </p:nvPr>
        </p:nvSpPr>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8F571EB3-344A-89A9-B9DD-447FC1748C10}"/>
              </a:ext>
            </a:extLst>
          </p:cNvPr>
          <p:cNvSpPr>
            <a:spLocks noGrp="1"/>
          </p:cNvSpPr>
          <p:nvPr>
            <p:ph idx="1"/>
          </p:nvPr>
        </p:nvSpPr>
        <p:spPr>
          <a:xfrm>
            <a:off x="838200" y="1571946"/>
            <a:ext cx="10515600" cy="4920929"/>
          </a:xfrm>
        </p:spPr>
        <p:txBody>
          <a:bodyPr>
            <a:normAutofit fontScale="70000" lnSpcReduction="20000"/>
          </a:bodyPr>
          <a:lstStyle/>
          <a:p>
            <a:pPr marL="914400" lvl="2" indent="0">
              <a:buNone/>
            </a:pPr>
            <a:r>
              <a:rPr lang="pl-PL" sz="2600" b="1" dirty="0" err="1"/>
              <a:t>Psychobiotyki</a:t>
            </a:r>
            <a:r>
              <a:rPr lang="pl-PL" sz="2600" b="1" dirty="0"/>
              <a:t> – zapobieganie i wspomaganie leczenia zaburzeń psychicznych</a:t>
            </a:r>
            <a:endParaRPr lang="pl-PL" sz="2600" dirty="0"/>
          </a:p>
          <a:p>
            <a:pPr marL="0" indent="0">
              <a:buNone/>
            </a:pPr>
            <a:r>
              <a:rPr lang="pl-PL" sz="2600" dirty="0"/>
              <a:t>Określenie to powstało stosunkowo niedawno i oznacza bakterie </a:t>
            </a:r>
            <a:r>
              <a:rPr lang="pl-PL" sz="2600" dirty="0" err="1"/>
              <a:t>probiotyczne</a:t>
            </a:r>
            <a:r>
              <a:rPr lang="pl-PL" sz="2600" dirty="0"/>
              <a:t>, które po spożyciu w odpowiednich ilościach przynoszą korzyści zdrowotne pacjentom cierpiącym na choroby psychiczne</a:t>
            </a:r>
            <a:r>
              <a:rPr lang="pl-PL" sz="2600" b="1" dirty="0"/>
              <a:t>. </a:t>
            </a:r>
          </a:p>
          <a:p>
            <a:pPr marL="0" indent="0">
              <a:buNone/>
            </a:pPr>
            <a:r>
              <a:rPr lang="pl-PL" sz="2600" dirty="0"/>
              <a:t>Bakterie te są zdolne do wytwarzania i dostarczania substancji neuroaktywnych, takich jak kwas gamma-aminomasłowy i serotonina, działające na oś jelito-mózg. Ponadto uszczelniają barierę jelitową nie dopuszczając do powstania zespołu jelita przesiąkliwego (IBS) co wiąże się ze działaniami przeciwzapalnymi i prowadzi do zmniejszania aktywności osi </a:t>
            </a:r>
            <a:r>
              <a:rPr lang="pl-PL" sz="2600" dirty="0" err="1"/>
              <a:t>podwzgórze-przysadka-nadnercza</a:t>
            </a:r>
            <a:r>
              <a:rPr lang="pl-PL" sz="2600" dirty="0"/>
              <a:t>. </a:t>
            </a:r>
          </a:p>
          <a:p>
            <a:r>
              <a:rPr lang="pl-PL" sz="2600" dirty="0"/>
              <a:t>Okazuje się, że istnieje sporo badań naukowych, w których przetestowano wybrane szczepy bakterii </a:t>
            </a:r>
            <a:r>
              <a:rPr lang="pl-PL" sz="2600" dirty="0" err="1"/>
              <a:t>probiotycznych</a:t>
            </a:r>
            <a:r>
              <a:rPr lang="pl-PL" sz="2600" dirty="0"/>
              <a:t> i wykazano istotną statystycznie poprawę samopoczucia u osób, które je przyjmowały</a:t>
            </a:r>
            <a:r>
              <a:rPr lang="pl-PL" sz="2600" b="1" dirty="0"/>
              <a:t>.</a:t>
            </a:r>
            <a:endParaRPr lang="pl-PL" sz="2600" dirty="0"/>
          </a:p>
          <a:p>
            <a:r>
              <a:rPr lang="pl-PL" sz="2600" dirty="0"/>
              <a:t>Bakterie </a:t>
            </a:r>
            <a:r>
              <a:rPr lang="pl-PL" sz="2600" dirty="0" err="1"/>
              <a:t>probiotyczne</a:t>
            </a:r>
            <a:r>
              <a:rPr lang="pl-PL" sz="2600" dirty="0"/>
              <a:t> najczęściej stosowane przy depresji, lęku i stresie, a także nieszczelności jelit to </a:t>
            </a:r>
            <a:r>
              <a:rPr lang="pl-PL" sz="2600" i="1" dirty="0" err="1"/>
              <a:t>Lactobacillus</a:t>
            </a:r>
            <a:r>
              <a:rPr lang="pl-PL" sz="2600" i="1" dirty="0"/>
              <a:t> </a:t>
            </a:r>
            <a:r>
              <a:rPr lang="pl-PL" sz="2600" i="1" dirty="0" err="1"/>
              <a:t>helveticus</a:t>
            </a:r>
            <a:r>
              <a:rPr lang="pl-PL" sz="2600" i="1" dirty="0"/>
              <a:t>, </a:t>
            </a:r>
            <a:r>
              <a:rPr lang="pl-PL" sz="2600" i="1" dirty="0" err="1"/>
              <a:t>Bifidoacterium</a:t>
            </a:r>
            <a:r>
              <a:rPr lang="pl-PL" sz="2600" i="1" dirty="0"/>
              <a:t> </a:t>
            </a:r>
            <a:r>
              <a:rPr lang="pl-PL" sz="2600" i="1" dirty="0" err="1"/>
              <a:t>longum</a:t>
            </a:r>
            <a:r>
              <a:rPr lang="pl-PL" sz="2600" i="1" dirty="0"/>
              <a:t>, </a:t>
            </a:r>
            <a:r>
              <a:rPr lang="pl-PL" sz="2600" i="1" dirty="0" err="1"/>
              <a:t>Lactobacillus</a:t>
            </a:r>
            <a:r>
              <a:rPr lang="pl-PL" sz="2600" i="1" dirty="0"/>
              <a:t> </a:t>
            </a:r>
            <a:r>
              <a:rPr lang="pl-PL" sz="2600" i="1" dirty="0" err="1"/>
              <a:t>plantarum</a:t>
            </a:r>
            <a:r>
              <a:rPr lang="pl-PL" sz="2600" i="1" dirty="0"/>
              <a:t>, </a:t>
            </a:r>
            <a:r>
              <a:rPr lang="pl-PL" sz="2600" i="1" dirty="0" err="1"/>
              <a:t>Lactobacillus</a:t>
            </a:r>
            <a:r>
              <a:rPr lang="pl-PL" sz="2600" i="1" dirty="0"/>
              <a:t> </a:t>
            </a:r>
            <a:r>
              <a:rPr lang="pl-PL" sz="2600" i="1" dirty="0" err="1"/>
              <a:t>rhamnosus</a:t>
            </a:r>
            <a:r>
              <a:rPr lang="pl-PL" sz="2600" dirty="0"/>
              <a:t>.</a:t>
            </a:r>
          </a:p>
          <a:p>
            <a:r>
              <a:rPr lang="pl-PL" sz="2600" dirty="0"/>
              <a:t>Równie ważne dla osób przyjmujących antydepresanty, </a:t>
            </a:r>
            <a:r>
              <a:rPr lang="pl-PL" sz="2600" dirty="0" err="1"/>
              <a:t>neuroleptyki</a:t>
            </a:r>
            <a:r>
              <a:rPr lang="pl-PL" sz="2600" dirty="0"/>
              <a:t> czy stabilizatory nastroju może być fakt, że przebudowanie </a:t>
            </a:r>
            <a:r>
              <a:rPr lang="pl-PL" sz="2600" dirty="0" err="1"/>
              <a:t>mikrobioty</a:t>
            </a:r>
            <a:r>
              <a:rPr lang="pl-PL" sz="2600" dirty="0"/>
              <a:t> na prawidłową przyczynia się do redukcji tkanki tłuszczowej oraz zmniejszenia poziomu leptyny – hormonu stymulującego apetyt.</a:t>
            </a:r>
          </a:p>
          <a:p>
            <a:endParaRPr lang="pl-PL" dirty="0"/>
          </a:p>
        </p:txBody>
      </p:sp>
    </p:spTree>
    <p:extLst>
      <p:ext uri="{BB962C8B-B14F-4D97-AF65-F5344CB8AC3E}">
        <p14:creationId xmlns:p14="http://schemas.microsoft.com/office/powerpoint/2010/main" val="27012595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903934-C68B-342F-A40D-3DA2CBD3150F}"/>
              </a:ext>
            </a:extLst>
          </p:cNvPr>
          <p:cNvSpPr>
            <a:spLocks noGrp="1"/>
          </p:cNvSpPr>
          <p:nvPr>
            <p:ph type="title"/>
          </p:nvPr>
        </p:nvSpPr>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44C90C39-C4CF-0561-1DF6-A22535079103}"/>
              </a:ext>
            </a:extLst>
          </p:cNvPr>
          <p:cNvSpPr>
            <a:spLocks noGrp="1"/>
          </p:cNvSpPr>
          <p:nvPr>
            <p:ph idx="1"/>
          </p:nvPr>
        </p:nvSpPr>
        <p:spPr/>
        <p:txBody>
          <a:bodyPr>
            <a:noAutofit/>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Do prebiotyków można zaliczyć takie składniki, jak inulina czy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fruktooligosacharydy</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Prebiotyki mogą także wpływać korzystnie poprzez hamowanie rozwoju bakterii patogennych. Co więcej, niektóre wyniki badań pokazują, że prebiotyki poprzez modyfikację składu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mikrobioty</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mogą redukować stan zapalny. </a:t>
            </a:r>
          </a:p>
          <a:p>
            <a:pPr marL="0" marR="0" lvl="0" indent="0" algn="l" defTabSz="914400" rtl="0" eaLnBrk="1" fontAlgn="auto" latinLnBrk="0" hangingPunct="1">
              <a:lnSpc>
                <a:spcPct val="90000"/>
              </a:lnSpc>
              <a:spcBef>
                <a:spcPts val="1000"/>
              </a:spcBef>
              <a:spcAft>
                <a:spcPts val="0"/>
              </a:spcAft>
              <a:buClrTx/>
              <a:buSzTx/>
              <a:buNone/>
              <a:tabLst/>
              <a:defRPr/>
            </a:pP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Synbiotyki</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to takie składniki, które zawierają jednocześnie prebiotyki oraz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probiotyki</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Taka konstelacja pozwala wykorzystać działanie synergistyczne tych preparatów. </a:t>
            </a:r>
          </a:p>
          <a:p>
            <a:pPr marL="0" marR="0" lvl="0" indent="0" algn="l" defTabSz="914400" rtl="0" eaLnBrk="1" fontAlgn="auto" latinLnBrk="0" hangingPunct="1">
              <a:lnSpc>
                <a:spcPct val="90000"/>
              </a:lnSpc>
              <a:spcBef>
                <a:spcPts val="1000"/>
              </a:spcBef>
              <a:spcAft>
                <a:spcPts val="0"/>
              </a:spcAft>
              <a:buClrTx/>
              <a:buSzTx/>
              <a:buNone/>
              <a:tabLst/>
              <a:defRPr/>
            </a:pP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Z kolei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psychobiotykami</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określa się mikroorganizmy będące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probiotykami</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które wykazują pozytywne oddziaływanie u pacjentów leczonych z powodu zaburzeń psychicznych. Często mogą one osiągać swoje działanie poprzez produkcję neuroprzekaźników, jak kwas gamma-aminomasłowy, serotonina czy innych substancji o działaniu na komórki układu nerwowego jak krótkołańcuchowe kwasy organiczne: octowy, propionowy lub masłowy. Doustna substytucja takich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probiotyków</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jak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Lactobacillus</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helveticus</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i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Bifidobacterium</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longum</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w ciągu jednego miesiąca wiązała się ze zmniejszeniem objawów zaburzeń lękowych, depresyjnych oraz redukcją poziomu stresu mierzonego za pomocą określenia </a:t>
            </a:r>
            <a:r>
              <a:rPr kumimoji="0" lang="pl-PL"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stęzenia</a:t>
            </a:r>
            <a:r>
              <a:rPr kumimoji="0" lang="pl-PL"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kortyzolu na modelach zwierzęcych. </a:t>
            </a:r>
            <a:endParaRPr kumimoji="0" lang="pl-PL"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pl-PL" sz="2400" dirty="0"/>
          </a:p>
        </p:txBody>
      </p:sp>
    </p:spTree>
    <p:extLst>
      <p:ext uri="{BB962C8B-B14F-4D97-AF65-F5344CB8AC3E}">
        <p14:creationId xmlns:p14="http://schemas.microsoft.com/office/powerpoint/2010/main" val="17458916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2326F95-6E6F-145F-21D4-9ED37570C6F3}"/>
              </a:ext>
            </a:extLst>
          </p:cNvPr>
          <p:cNvSpPr>
            <a:spLocks noGrp="1"/>
          </p:cNvSpPr>
          <p:nvPr>
            <p:ph type="title"/>
          </p:nvPr>
        </p:nvSpPr>
        <p:spPr>
          <a:xfrm>
            <a:off x="677332" y="344183"/>
            <a:ext cx="8877633" cy="1320800"/>
          </a:xfrm>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E6307C69-608B-78C9-91D4-F84600055097}"/>
              </a:ext>
            </a:extLst>
          </p:cNvPr>
          <p:cNvSpPr>
            <a:spLocks noGrp="1"/>
          </p:cNvSpPr>
          <p:nvPr>
            <p:ph idx="1"/>
          </p:nvPr>
        </p:nvSpPr>
        <p:spPr>
          <a:xfrm>
            <a:off x="677333" y="1930401"/>
            <a:ext cx="9596823" cy="4583416"/>
          </a:xfrm>
        </p:spPr>
        <p:txBody>
          <a:bodyPr>
            <a:normAutofit/>
          </a:bodyPr>
          <a:lstStyle/>
          <a:p>
            <a:r>
              <a:rPr lang="pl-PL" dirty="0"/>
              <a:t>Przede wszystkim</a:t>
            </a:r>
            <a:r>
              <a:rPr lang="pl-PL" b="1" dirty="0"/>
              <a:t> </a:t>
            </a:r>
            <a:r>
              <a:rPr lang="pl-PL" dirty="0"/>
              <a:t>dieta obfitująca w błonnik pokarmowy pochodzący z warzyw, owoców, roślin strączkowych, pełnoziarnistych produktów zbożowych, orzechów, nasion, pestek (np. dieta śródziemnomorska)</a:t>
            </a:r>
            <a:r>
              <a:rPr lang="pl-PL" b="1" dirty="0"/>
              <a:t> </a:t>
            </a:r>
            <a:r>
              <a:rPr lang="pl-PL" dirty="0"/>
              <a:t>korzystnie wpływa na skład i zróżnicowanie </a:t>
            </a:r>
            <a:r>
              <a:rPr lang="pl-PL" dirty="0" err="1"/>
              <a:t>mikrobioty</a:t>
            </a:r>
            <a:r>
              <a:rPr lang="pl-PL" dirty="0"/>
              <a:t> jelitowej, dzięki czemu może zmniejszać prawdopodobieństwo pojawienia się depresji. </a:t>
            </a:r>
          </a:p>
          <a:p>
            <a:r>
              <a:rPr lang="pl-PL" dirty="0"/>
              <a:t>Ponadto regularna konsumpcja mlecznych napojów fermentowanych (m.in.: jogurtu, kefiru, maślanki, mleka acidofilnego) oraz sfermentowanej żywności (np. kiszonych warzyw) może również modyfikować skład </a:t>
            </a:r>
            <a:r>
              <a:rPr lang="pl-PL" dirty="0" err="1"/>
              <a:t>mikrobiomu</a:t>
            </a:r>
            <a:r>
              <a:rPr lang="pl-PL" dirty="0"/>
              <a:t> przewodu pokarmowego i co za tym idzie – wpływać na funkcjonowanie jelit, a także zdrowie psychiczne. </a:t>
            </a:r>
          </a:p>
          <a:p>
            <a:r>
              <a:rPr lang="pl-PL" dirty="0"/>
              <a:t>Jest zatem jasne, że dieta między innymi poprzez właściwe odżywienie tkanek, uzupełnienie niedoborów i modyfikację flory bakteryjnej jelit może potencjalnie wpływać na kondycję mentalną człowieka, lecz  mechanizmy, za pomocą których to się dzieje wciąż są przedmiotem badań i nie zostały jeszcze w pełni wyjaśnione. </a:t>
            </a:r>
          </a:p>
          <a:p>
            <a:endParaRPr lang="pl-PL" dirty="0"/>
          </a:p>
        </p:txBody>
      </p:sp>
    </p:spTree>
    <p:extLst>
      <p:ext uri="{BB962C8B-B14F-4D97-AF65-F5344CB8AC3E}">
        <p14:creationId xmlns:p14="http://schemas.microsoft.com/office/powerpoint/2010/main" val="4246140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D3C8F6B7-EBEA-E0C8-B7DA-EA1A016FACE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29465" y="1049580"/>
            <a:ext cx="10798139" cy="4774251"/>
          </a:xfrm>
          <a:prstGeom prst="rect">
            <a:avLst/>
          </a:prstGeom>
        </p:spPr>
      </p:pic>
    </p:spTree>
    <p:extLst>
      <p:ext uri="{BB962C8B-B14F-4D97-AF65-F5344CB8AC3E}">
        <p14:creationId xmlns:p14="http://schemas.microsoft.com/office/powerpoint/2010/main" val="475247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E86743-827B-F0F4-FAF1-FD7FA5EA2753}"/>
              </a:ext>
            </a:extLst>
          </p:cNvPr>
          <p:cNvSpPr>
            <a:spLocks noGrp="1"/>
          </p:cNvSpPr>
          <p:nvPr>
            <p:ph type="title"/>
          </p:nvPr>
        </p:nvSpPr>
        <p:spPr>
          <a:xfrm>
            <a:off x="677334" y="215757"/>
            <a:ext cx="8826262" cy="1243173"/>
          </a:xfrm>
        </p:spPr>
        <p:txBody>
          <a:bodyPr>
            <a:normAutofit fontScale="90000"/>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68B4CCDB-07F8-8568-66A8-5FA612821F75}"/>
              </a:ext>
            </a:extLst>
          </p:cNvPr>
          <p:cNvSpPr>
            <a:spLocks noGrp="1"/>
          </p:cNvSpPr>
          <p:nvPr>
            <p:ph idx="1"/>
          </p:nvPr>
        </p:nvSpPr>
        <p:spPr>
          <a:xfrm>
            <a:off x="838200" y="1458930"/>
            <a:ext cx="10515600" cy="5183313"/>
          </a:xfrm>
        </p:spPr>
        <p:txBody>
          <a:bodyPr>
            <a:normAutofit fontScale="92500" lnSpcReduction="20000"/>
          </a:bodyPr>
          <a:lstStyle/>
          <a:p>
            <a:r>
              <a:rPr lang="pl-PL" dirty="0"/>
              <a:t>S</a:t>
            </a:r>
            <a:r>
              <a:rPr lang="pl-PL" b="1" dirty="0"/>
              <a:t>kładniki diety mogą działać ochronnie w zaburzeniach nastroju</a:t>
            </a:r>
            <a:r>
              <a:rPr lang="pl-PL" dirty="0"/>
              <a:t> </a:t>
            </a:r>
          </a:p>
          <a:p>
            <a:pPr lvl="0"/>
            <a:r>
              <a:rPr lang="pl-PL" dirty="0"/>
              <a:t>Długołańcuchowe wielonienasycone kwasy tłuszczowe omega-3 (mianowicie kwas </a:t>
            </a:r>
            <a:r>
              <a:rPr lang="pl-PL" dirty="0" err="1"/>
              <a:t>eikozapentaenowy</a:t>
            </a:r>
            <a:r>
              <a:rPr lang="pl-PL" dirty="0"/>
              <a:t> – EPA i </a:t>
            </a:r>
            <a:r>
              <a:rPr lang="pl-PL" dirty="0" err="1"/>
              <a:t>dokozaheksaenowy</a:t>
            </a:r>
            <a:r>
              <a:rPr lang="pl-PL" dirty="0"/>
              <a:t> – DHA),  </a:t>
            </a:r>
          </a:p>
          <a:p>
            <a:pPr lvl="0"/>
            <a:r>
              <a:rPr lang="pl-PL" dirty="0"/>
              <a:t>Witamina B1, </a:t>
            </a:r>
          </a:p>
          <a:p>
            <a:pPr lvl="0"/>
            <a:r>
              <a:rPr lang="pl-PL" dirty="0"/>
              <a:t>Witamina B3, </a:t>
            </a:r>
          </a:p>
          <a:p>
            <a:pPr lvl="0"/>
            <a:r>
              <a:rPr lang="pl-PL" dirty="0"/>
              <a:t>Witamina B12, </a:t>
            </a:r>
          </a:p>
          <a:p>
            <a:pPr lvl="0"/>
            <a:r>
              <a:rPr lang="pl-PL" dirty="0">
                <a:hlinkClick r:id="rId2">
                  <a:extLst>
                    <a:ext uri="{A12FA001-AC4F-418D-AE19-62706E023703}">
                      <ahyp:hlinkClr xmlns:ahyp="http://schemas.microsoft.com/office/drawing/2018/hyperlinkcolor" val="tx"/>
                    </a:ext>
                  </a:extLst>
                </a:hlinkClick>
              </a:rPr>
              <a:t>Witamina D</a:t>
            </a:r>
            <a:r>
              <a:rPr lang="pl-PL" dirty="0"/>
              <a:t>, </a:t>
            </a:r>
          </a:p>
          <a:p>
            <a:pPr lvl="0"/>
            <a:r>
              <a:rPr lang="pl-PL" dirty="0"/>
              <a:t>Kwas foliowy, </a:t>
            </a:r>
          </a:p>
          <a:p>
            <a:pPr lvl="0"/>
            <a:r>
              <a:rPr lang="pl-PL" dirty="0"/>
              <a:t>Cynk, </a:t>
            </a:r>
          </a:p>
          <a:p>
            <a:pPr lvl="0"/>
            <a:r>
              <a:rPr lang="pl-PL" dirty="0" err="1"/>
              <a:t>Polifenole</a:t>
            </a:r>
            <a:r>
              <a:rPr lang="pl-PL" dirty="0"/>
              <a:t> (czyli związki bioaktywne naturalnie występujące w żywności, które cechują się właściwościami antyoksydacyjnymi i antyzapalnymi, np. </a:t>
            </a:r>
            <a:r>
              <a:rPr lang="pl-PL" dirty="0" err="1"/>
              <a:t>resweratrol</a:t>
            </a:r>
            <a:r>
              <a:rPr lang="pl-PL" dirty="0"/>
              <a:t>, czy kurkumina), </a:t>
            </a:r>
          </a:p>
          <a:p>
            <a:pPr lvl="0"/>
            <a:r>
              <a:rPr lang="pl-PL" dirty="0"/>
              <a:t>Błonnik pokarmowy (w szczególności fruktany i glukany zawarte w warzywach, owocach, roślinach strączkowych oraz gruboziarnistych produktach zbożowych), </a:t>
            </a:r>
          </a:p>
          <a:p>
            <a:pPr lvl="0"/>
            <a:r>
              <a:rPr lang="pl-PL" dirty="0"/>
              <a:t>Szczepy bakterii </a:t>
            </a:r>
            <a:r>
              <a:rPr lang="pl-PL" dirty="0" err="1"/>
              <a:t>probiotycznych</a:t>
            </a:r>
            <a:r>
              <a:rPr lang="pl-PL" dirty="0"/>
              <a:t> z rodzaju </a:t>
            </a:r>
            <a:r>
              <a:rPr lang="pl-PL" i="1" dirty="0" err="1"/>
              <a:t>Lactobacillus</a:t>
            </a:r>
            <a:r>
              <a:rPr lang="pl-PL" dirty="0"/>
              <a:t> i </a:t>
            </a:r>
            <a:r>
              <a:rPr lang="pl-PL" i="1" dirty="0" err="1"/>
              <a:t>Bifidobacterium</a:t>
            </a:r>
            <a:r>
              <a:rPr lang="pl-PL" dirty="0"/>
              <a:t>. </a:t>
            </a:r>
          </a:p>
          <a:p>
            <a:pPr marL="0" indent="0">
              <a:buNone/>
            </a:pPr>
            <a:r>
              <a:rPr lang="pl-PL" dirty="0"/>
              <a:t>Dwukierunkowa komunikacja między mózgiem i jelitami, określana  osią mózgowo-jelitową odgrywa kluczową rolę w powiązaniu między sposobem odżywiania a zaburzeniami psychiatrycznymi. </a:t>
            </a:r>
          </a:p>
          <a:p>
            <a:endParaRPr lang="pl-PL" dirty="0"/>
          </a:p>
        </p:txBody>
      </p:sp>
    </p:spTree>
    <p:extLst>
      <p:ext uri="{BB962C8B-B14F-4D97-AF65-F5344CB8AC3E}">
        <p14:creationId xmlns:p14="http://schemas.microsoft.com/office/powerpoint/2010/main" val="619846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DDF34-7A6D-6F6B-08A4-A64BE41E3FC7}"/>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FFD687EA-D342-DA81-1394-5826C9B577DA}"/>
              </a:ext>
            </a:extLst>
          </p:cNvPr>
          <p:cNvSpPr>
            <a:spLocks noGrp="1"/>
          </p:cNvSpPr>
          <p:nvPr>
            <p:ph type="title"/>
          </p:nvPr>
        </p:nvSpPr>
        <p:spPr>
          <a:xfrm>
            <a:off x="677333" y="195210"/>
            <a:ext cx="8929003" cy="1284270"/>
          </a:xfrm>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865C0791-BE58-47FD-6E9A-1B08C4BFF6DF}"/>
              </a:ext>
            </a:extLst>
          </p:cNvPr>
          <p:cNvSpPr>
            <a:spLocks noGrp="1"/>
          </p:cNvSpPr>
          <p:nvPr>
            <p:ph idx="1"/>
          </p:nvPr>
        </p:nvSpPr>
        <p:spPr>
          <a:xfrm>
            <a:off x="838200" y="1479480"/>
            <a:ext cx="10196245" cy="5270641"/>
          </a:xfrm>
        </p:spPr>
        <p:txBody>
          <a:bodyPr>
            <a:normAutofit fontScale="62500" lnSpcReduction="20000"/>
          </a:bodyPr>
          <a:lstStyle/>
          <a:p>
            <a:pPr marL="0" indent="0">
              <a:buNone/>
            </a:pPr>
            <a:r>
              <a:rPr lang="pl-PL" dirty="0"/>
              <a:t> </a:t>
            </a:r>
            <a:r>
              <a:rPr lang="pl-PL" sz="2800" b="1" kern="100" dirty="0">
                <a:effectLst/>
                <a:latin typeface="Calibri" panose="020F0502020204030204" pitchFamily="34" charset="0"/>
                <a:ea typeface="Calibri" panose="020F0502020204030204" pitchFamily="34" charset="0"/>
                <a:cs typeface="Times New Roman" panose="02020603050405020304" pitchFamily="18" charset="0"/>
              </a:rPr>
              <a:t>Woda</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buNone/>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Mózg zbudowany jest głównie z wody, pozostałą część stanowią substancje tłuszczowe. Z tego powodu te dwa składniki w diecie mają szczególnie duże znaczenie dla prawidłowego funkcjonowania ośrodkowego układu nerwowego. Wyniki badań potwierdzają, że odpowiednie nawodnienie organizmu wpływa na funkcje mózgu. Nawet niewielkie odwodnienie organizmu może poprzez osłabienie przewodzenia impulsów elektrycznych w układzie nerwowym wywoływać zmiany nastroju. Należy pić około 2 litry wody dziennie. </a:t>
            </a:r>
          </a:p>
          <a:p>
            <a:pPr>
              <a:lnSpc>
                <a:spcPct val="107000"/>
              </a:lnSpc>
              <a:spcAft>
                <a:spcPts val="800"/>
              </a:spcAft>
              <a:buNone/>
            </a:pPr>
            <a:r>
              <a:rPr lang="pl-PL" sz="2800" b="1" kern="100" dirty="0">
                <a:effectLst/>
                <a:latin typeface="Calibri" panose="020F0502020204030204" pitchFamily="34" charset="0"/>
                <a:ea typeface="Calibri" panose="020F0502020204030204" pitchFamily="34" charset="0"/>
                <a:cs typeface="Times New Roman" panose="02020603050405020304" pitchFamily="18" charset="0"/>
              </a:rPr>
              <a:t>Witamina A</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buNone/>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Bierze udział w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neurogenezie</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Jest ona niezbędna dla prawidłowego funkcjonowania mózgu. Beta-karoten to prowitamina, która w jelicie cienkim i wątrobie przemienia się w witaminę A i wymaga obecności </a:t>
            </a:r>
            <a:r>
              <a:rPr lang="pl-PL" sz="2800" u="sng" kern="100" dirty="0">
                <a:effectLst/>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cynku</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Prowadzone badania wskazują na wpływ niedoboru witaminy A i beta-karotenu w rozwoju zaburzeń neurologicznych o charakterze autystycznym. </a:t>
            </a:r>
          </a:p>
          <a:p>
            <a:pPr>
              <a:lnSpc>
                <a:spcPct val="107000"/>
              </a:lnSpc>
              <a:spcAft>
                <a:spcPts val="800"/>
              </a:spcAft>
              <a:buNone/>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Produkty bogate w witaminę A: wątróbka, masło, żółtko jaj, śmietana 18% tłuszczu, ser żółty, makrela. </a:t>
            </a:r>
          </a:p>
          <a:p>
            <a:pPr>
              <a:lnSpc>
                <a:spcPct val="107000"/>
              </a:lnSpc>
              <a:spcAft>
                <a:spcPts val="800"/>
              </a:spcAft>
              <a:buNone/>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Produkty bogate w beta-karoten: marchew, pietruszka (liście), szczaw, boćwina, szpinak. </a:t>
            </a:r>
          </a:p>
          <a:p>
            <a:pPr>
              <a:lnSpc>
                <a:spcPct val="107000"/>
              </a:lnSpc>
              <a:spcAft>
                <a:spcPts val="800"/>
              </a:spcAft>
              <a:buNone/>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Produkty bogate w cynk: zarodki pszenne, kasza gryczana, otręby pszenne, nasiona roślin strączkowych, kakao. </a:t>
            </a:r>
          </a:p>
          <a:p>
            <a:pPr lvl="0"/>
            <a:endParaRPr lang="pl-PL" dirty="0"/>
          </a:p>
          <a:p>
            <a:endParaRPr lang="pl-PL" dirty="0"/>
          </a:p>
        </p:txBody>
      </p:sp>
    </p:spTree>
    <p:extLst>
      <p:ext uri="{BB962C8B-B14F-4D97-AF65-F5344CB8AC3E}">
        <p14:creationId xmlns:p14="http://schemas.microsoft.com/office/powerpoint/2010/main" val="1829543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B8B2B-E86B-E625-99F6-6936ED373766}"/>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D3C5170-3208-1D1B-D06D-864A78ED0211}"/>
              </a:ext>
            </a:extLst>
          </p:cNvPr>
          <p:cNvSpPr>
            <a:spLocks noGrp="1"/>
          </p:cNvSpPr>
          <p:nvPr>
            <p:ph type="title"/>
          </p:nvPr>
        </p:nvSpPr>
        <p:spPr>
          <a:xfrm>
            <a:off x="677334" y="215758"/>
            <a:ext cx="8846810" cy="1202076"/>
          </a:xfrm>
        </p:spPr>
        <p:txBody>
          <a:bodyPr>
            <a:normAutofit fontScale="90000"/>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1839645E-9B9E-A599-86B2-E61FB26DE14B}"/>
              </a:ext>
            </a:extLst>
          </p:cNvPr>
          <p:cNvSpPr>
            <a:spLocks noGrp="1"/>
          </p:cNvSpPr>
          <p:nvPr>
            <p:ph idx="1"/>
          </p:nvPr>
        </p:nvSpPr>
        <p:spPr>
          <a:xfrm>
            <a:off x="663539" y="1417834"/>
            <a:ext cx="10515600" cy="5301465"/>
          </a:xfrm>
        </p:spPr>
        <p:txBody>
          <a:bodyPr>
            <a:noAutofit/>
          </a:bodyPr>
          <a:lstStyle/>
          <a:p>
            <a:pPr>
              <a:lnSpc>
                <a:spcPct val="107000"/>
              </a:lnSpc>
              <a:spcAft>
                <a:spcPts val="800"/>
              </a:spcAft>
              <a:buNone/>
            </a:pPr>
            <a:r>
              <a:rPr lang="pl-PL" sz="2000" kern="100" dirty="0">
                <a:effectLst/>
                <a:latin typeface="Calibri" panose="020F0502020204030204" pitchFamily="34" charset="0"/>
                <a:ea typeface="Calibri" panose="020F0502020204030204" pitchFamily="34" charset="0"/>
                <a:cs typeface="Times New Roman" panose="02020603050405020304" pitchFamily="18" charset="0"/>
              </a:rPr>
              <a:t>Żywność, która działa profilaktycznie i leczniczo w aspekcie zaburzeń psychicznych:</a:t>
            </a:r>
          </a:p>
          <a:p>
            <a:pPr marL="342900" lvl="0" indent="-342900">
              <a:lnSpc>
                <a:spcPct val="107000"/>
              </a:lnSpc>
              <a:spcAft>
                <a:spcPts val="800"/>
              </a:spcAft>
              <a:buSzPts val="1000"/>
              <a:buFont typeface="Symbol" panose="05050102010706020507" pitchFamily="18" charset="2"/>
              <a:buChar char=""/>
              <a:tabLst>
                <a:tab pos="457200" algn="l"/>
              </a:tabLst>
            </a:pPr>
            <a:r>
              <a:rPr lang="pl-PL" sz="2000" b="1" kern="100" dirty="0">
                <a:effectLst/>
                <a:latin typeface="Calibri" panose="020F0502020204030204" pitchFamily="34" charset="0"/>
                <a:ea typeface="Calibri" panose="020F0502020204030204" pitchFamily="34" charset="0"/>
                <a:cs typeface="Times New Roman" panose="02020603050405020304" pitchFamily="18" charset="0"/>
              </a:rPr>
              <a:t>Orzechy.</a:t>
            </a:r>
            <a:r>
              <a:rPr lang="pl-PL" sz="2000" kern="100" dirty="0">
                <a:effectLst/>
                <a:latin typeface="Calibri" panose="020F0502020204030204" pitchFamily="34" charset="0"/>
                <a:ea typeface="Calibri" panose="020F0502020204030204" pitchFamily="34" charset="0"/>
                <a:cs typeface="Times New Roman" panose="02020603050405020304" pitchFamily="18" charset="0"/>
              </a:rPr>
              <a:t> Są niezastąpionym źródłem kwasów tłuszczowych nienasyconych, biotyny magnezu, niacyny, witaminy B6 i cynku, odpowiadających za funkcje mózgu. Różne gatunki kryją w sobie nieco inne wartości odżywcze, jednak każdy wpływa korzystnie na pracę mózgu. Żywieniowcy szczególnie polecają orzechy włoskie.</a:t>
            </a:r>
          </a:p>
          <a:p>
            <a:pPr marL="342900" lvl="0" indent="-342900">
              <a:lnSpc>
                <a:spcPct val="107000"/>
              </a:lnSpc>
              <a:spcAft>
                <a:spcPts val="800"/>
              </a:spcAft>
              <a:buSzPts val="1000"/>
              <a:buFont typeface="Symbol" panose="05050102010706020507" pitchFamily="18" charset="2"/>
              <a:buChar char=""/>
              <a:tabLst>
                <a:tab pos="457200" algn="l"/>
              </a:tabLst>
            </a:pPr>
            <a:r>
              <a:rPr lang="pl-PL" sz="2000" b="1" kern="100" dirty="0">
                <a:effectLst/>
                <a:latin typeface="Calibri" panose="020F0502020204030204" pitchFamily="34" charset="0"/>
                <a:ea typeface="Calibri" panose="020F0502020204030204" pitchFamily="34" charset="0"/>
                <a:cs typeface="Times New Roman" panose="02020603050405020304" pitchFamily="18" charset="0"/>
              </a:rPr>
              <a:t>Miody.</a:t>
            </a:r>
            <a:r>
              <a:rPr lang="pl-PL" sz="2000" kern="100" dirty="0">
                <a:effectLst/>
                <a:latin typeface="Calibri" panose="020F0502020204030204" pitchFamily="34" charset="0"/>
                <a:ea typeface="Calibri" panose="020F0502020204030204" pitchFamily="34" charset="0"/>
                <a:cs typeface="Times New Roman" panose="02020603050405020304" pitchFamily="18" charset="0"/>
              </a:rPr>
              <a:t> Ze względu na zawartość choliny, substancji antyoksydacyjnych i biotyny mają działanie uspokajające, poprawiające pamięć i koncentrację oraz zapobiegające starzeniu się neuronów. Dobrze przyswajalna glukoza sprawia, że miód jest doskonałym źródłem energii dla mózgu. Również w sytuacjach stresowych, okresach apatii, nerwicy i wzmożonej pracy umysłowej zaleca się spożywanie szczególnie miodu spadziowego, wielokwiatowego i rzepakowego, gdyż wykazano ich działanie zmniejszające pobudliwość nerwową, ułatwiające zasypianie i poprawiające wydolność psychiczną.</a:t>
            </a:r>
          </a:p>
          <a:p>
            <a:pPr marL="342900" lvl="0" indent="-342900">
              <a:lnSpc>
                <a:spcPct val="107000"/>
              </a:lnSpc>
              <a:spcAft>
                <a:spcPts val="800"/>
              </a:spcAft>
              <a:buSzPts val="1000"/>
              <a:buFont typeface="Symbol" panose="05050102010706020507" pitchFamily="18" charset="2"/>
              <a:buChar char=""/>
              <a:tabLst>
                <a:tab pos="457200" algn="l"/>
              </a:tabLst>
            </a:pPr>
            <a:r>
              <a:rPr lang="pl-PL" sz="2000" b="1" kern="100" dirty="0">
                <a:effectLst/>
                <a:latin typeface="Calibri" panose="020F0502020204030204" pitchFamily="34" charset="0"/>
                <a:ea typeface="Calibri" panose="020F0502020204030204" pitchFamily="34" charset="0"/>
                <a:cs typeface="Times New Roman" panose="02020603050405020304" pitchFamily="18" charset="0"/>
              </a:rPr>
              <a:t>Warzywa  zielone</a:t>
            </a:r>
            <a:r>
              <a:rPr lang="pl-PL" sz="2000" kern="100" dirty="0">
                <a:effectLst/>
                <a:latin typeface="Calibri" panose="020F0502020204030204" pitchFamily="34" charset="0"/>
                <a:ea typeface="Calibri" panose="020F0502020204030204" pitchFamily="34" charset="0"/>
                <a:cs typeface="Times New Roman" panose="02020603050405020304" pitchFamily="18" charset="0"/>
              </a:rPr>
              <a:t> (kapusta, szpinak, brukselka, brokuły, jarmuż). Dostarczają znacznych ilości kwasu foliowego, witaminy K oraz substancji antyoksydacyjnych.</a:t>
            </a:r>
          </a:p>
        </p:txBody>
      </p:sp>
    </p:spTree>
    <p:extLst>
      <p:ext uri="{BB962C8B-B14F-4D97-AF65-F5344CB8AC3E}">
        <p14:creationId xmlns:p14="http://schemas.microsoft.com/office/powerpoint/2010/main" val="20499420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037B9-B243-3B7E-2A86-39E7356ED5F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2EFA551-3095-6B4F-A442-EE4F2ACF79B2}"/>
              </a:ext>
            </a:extLst>
          </p:cNvPr>
          <p:cNvSpPr>
            <a:spLocks noGrp="1"/>
          </p:cNvSpPr>
          <p:nvPr>
            <p:ph type="title"/>
          </p:nvPr>
        </p:nvSpPr>
        <p:spPr>
          <a:xfrm>
            <a:off x="1057477" y="280827"/>
            <a:ext cx="8596668" cy="1106184"/>
          </a:xfrm>
        </p:spPr>
        <p:txBody>
          <a:bodyPr>
            <a:normAutofit fontScale="90000"/>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6D6748D7-BCB7-E066-41B6-484CE2EA8F85}"/>
              </a:ext>
            </a:extLst>
          </p:cNvPr>
          <p:cNvSpPr>
            <a:spLocks noGrp="1"/>
          </p:cNvSpPr>
          <p:nvPr>
            <p:ph idx="1"/>
          </p:nvPr>
        </p:nvSpPr>
        <p:spPr>
          <a:xfrm>
            <a:off x="663539" y="1387012"/>
            <a:ext cx="10515600" cy="5291190"/>
          </a:xfrm>
        </p:spPr>
        <p:txBody>
          <a:bodyPr>
            <a:noAutofit/>
          </a:bodyPr>
          <a:lstStyle/>
          <a:p>
            <a:pPr>
              <a:lnSpc>
                <a:spcPct val="107000"/>
              </a:lnSpc>
              <a:spcAft>
                <a:spcPts val="800"/>
              </a:spcAft>
              <a:buNone/>
            </a:pPr>
            <a:r>
              <a:rPr lang="pl-PL" sz="2000" kern="100" dirty="0">
                <a:effectLst/>
                <a:latin typeface="Calibri" panose="020F0502020204030204" pitchFamily="34" charset="0"/>
                <a:ea typeface="Calibri" panose="020F0502020204030204" pitchFamily="34" charset="0"/>
                <a:cs typeface="Times New Roman" panose="02020603050405020304" pitchFamily="18" charset="0"/>
              </a:rPr>
              <a:t>Żywność, która działa profilaktycznie i leczniczo w aspekcie zaburzeń psychicznych:</a:t>
            </a:r>
          </a:p>
          <a:p>
            <a:pPr marL="342900" lvl="0" indent="-342900">
              <a:lnSpc>
                <a:spcPct val="107000"/>
              </a:lnSpc>
              <a:spcAft>
                <a:spcPts val="800"/>
              </a:spcAft>
              <a:buSzPts val="1000"/>
              <a:buFont typeface="Symbol" panose="05050102010706020507" pitchFamily="18" charset="2"/>
              <a:buChar char=""/>
              <a:tabLst>
                <a:tab pos="457200" algn="l"/>
              </a:tabLst>
            </a:pPr>
            <a:r>
              <a:rPr lang="pl-PL" sz="2000" b="1" kern="100" dirty="0">
                <a:latin typeface="Calibri" panose="020F0502020204030204" pitchFamily="34" charset="0"/>
                <a:ea typeface="Calibri" panose="020F0502020204030204" pitchFamily="34" charset="0"/>
                <a:cs typeface="Times New Roman" panose="02020603050405020304" pitchFamily="18" charset="0"/>
              </a:rPr>
              <a:t>Kasze.</a:t>
            </a:r>
            <a:r>
              <a:rPr lang="pl-PL" sz="2000" kern="100" dirty="0">
                <a:latin typeface="Calibri" panose="020F0502020204030204" pitchFamily="34" charset="0"/>
                <a:ea typeface="Calibri" panose="020F0502020204030204" pitchFamily="34" charset="0"/>
                <a:cs typeface="Times New Roman" panose="02020603050405020304" pitchFamily="18" charset="0"/>
              </a:rPr>
              <a:t> Są bogatym źródłem witamin z grupy B, magnezu, cynku. Szczególne wartości odżywcze posiada kasza gryczana i jaglana, ale również jęczmienna i pęczak.</a:t>
            </a:r>
          </a:p>
          <a:p>
            <a:pPr marL="342900" lvl="0" indent="-342900">
              <a:lnSpc>
                <a:spcPct val="107000"/>
              </a:lnSpc>
              <a:spcAft>
                <a:spcPts val="800"/>
              </a:spcAft>
              <a:buSzPts val="1000"/>
              <a:buFont typeface="Symbol" panose="05050102010706020507" pitchFamily="18" charset="2"/>
              <a:buChar char=""/>
              <a:tabLst>
                <a:tab pos="457200" algn="l"/>
              </a:tabLst>
            </a:pPr>
            <a:r>
              <a:rPr lang="pl-PL" sz="2000" b="1" kern="100" dirty="0">
                <a:latin typeface="Calibri" panose="020F0502020204030204" pitchFamily="34" charset="0"/>
                <a:ea typeface="Calibri" panose="020F0502020204030204" pitchFamily="34" charset="0"/>
                <a:cs typeface="Times New Roman" panose="02020603050405020304" pitchFamily="18" charset="0"/>
              </a:rPr>
              <a:t>Tłuste ryby</a:t>
            </a:r>
            <a:r>
              <a:rPr lang="pl-PL" sz="2000" kern="100" dirty="0">
                <a:latin typeface="Calibri" panose="020F0502020204030204" pitchFamily="34" charset="0"/>
                <a:ea typeface="Calibri" panose="020F0502020204030204" pitchFamily="34" charset="0"/>
                <a:cs typeface="Times New Roman" panose="02020603050405020304" pitchFamily="18" charset="0"/>
              </a:rPr>
              <a:t> (makrela, śledź, łosoś, sola). Dostarczają cennych kwasów omega-3, witaminy B12 i B6. Warto wybierać te ze sprawdzonych źródeł, aby mieć pewność, że nie są karmione pożywieniem wyjałowionym ze składników odżywczych i nie są zanieczyszczone metalami ciężkimi, które destrukcyjnie wpływają na układ nerwowy.</a:t>
            </a:r>
          </a:p>
          <a:p>
            <a:pPr marL="342900" lvl="0" indent="-342900">
              <a:lnSpc>
                <a:spcPct val="107000"/>
              </a:lnSpc>
              <a:spcAft>
                <a:spcPts val="800"/>
              </a:spcAft>
              <a:buSzPts val="1000"/>
              <a:buFont typeface="Symbol" panose="05050102010706020507" pitchFamily="18" charset="2"/>
              <a:buChar char=""/>
              <a:tabLst>
                <a:tab pos="457200" algn="l"/>
              </a:tabLst>
            </a:pPr>
            <a:r>
              <a:rPr lang="pl-PL" sz="2000" b="1" kern="100" dirty="0">
                <a:latin typeface="Calibri" panose="020F0502020204030204" pitchFamily="34" charset="0"/>
                <a:ea typeface="Calibri" panose="020F0502020204030204" pitchFamily="34" charset="0"/>
                <a:cs typeface="Times New Roman" panose="02020603050405020304" pitchFamily="18" charset="0"/>
              </a:rPr>
              <a:t>Jaja.</a:t>
            </a:r>
            <a:r>
              <a:rPr lang="pl-PL" sz="2000" kern="100" dirty="0">
                <a:latin typeface="Calibri" panose="020F0502020204030204" pitchFamily="34" charset="0"/>
                <a:ea typeface="Calibri" panose="020F0502020204030204" pitchFamily="34" charset="0"/>
                <a:cs typeface="Times New Roman" panose="02020603050405020304" pitchFamily="18" charset="0"/>
              </a:rPr>
              <a:t> Zawierają witaminę B12, lecytynę, ale również witaminę D, co do której również nie ma wątpliwości, że zapobiega depresji i poprawia nastrój.</a:t>
            </a:r>
          </a:p>
          <a:p>
            <a:pPr marL="342900" lvl="0" indent="-342900">
              <a:lnSpc>
                <a:spcPct val="107000"/>
              </a:lnSpc>
              <a:spcAft>
                <a:spcPts val="800"/>
              </a:spcAft>
              <a:buSzPts val="1000"/>
              <a:buFont typeface="Symbol" panose="05050102010706020507" pitchFamily="18" charset="2"/>
              <a:buChar char=""/>
              <a:tabLst>
                <a:tab pos="457200" algn="l"/>
              </a:tabLst>
            </a:pPr>
            <a:r>
              <a:rPr lang="pl-PL" sz="2000" b="1" dirty="0">
                <a:latin typeface="Calibri" panose="020F0502020204030204" pitchFamily="34" charset="0"/>
                <a:ea typeface="Calibri" panose="020F0502020204030204" pitchFamily="34" charset="0"/>
                <a:cs typeface="Times New Roman" panose="02020603050405020304" pitchFamily="18" charset="0"/>
              </a:rPr>
              <a:t>Warzywa strączkowe</a:t>
            </a:r>
            <a:r>
              <a:rPr lang="pl-PL" sz="2000" dirty="0">
                <a:latin typeface="Calibri" panose="020F0502020204030204" pitchFamily="34" charset="0"/>
                <a:ea typeface="Calibri" panose="020F0502020204030204" pitchFamily="34" charset="0"/>
                <a:cs typeface="Times New Roman" panose="02020603050405020304" pitchFamily="18" charset="0"/>
              </a:rPr>
              <a:t> (fasola, ciecierzyca, soczewica, groch) – z substancji szczególnie istotnych dla mózgu dostarczają witaminy B1, magnezu, cynku, niacyny, witaminy B6 i biotyny</a:t>
            </a:r>
            <a:endParaRPr lang="pl-PL" sz="2000" dirty="0"/>
          </a:p>
          <a:p>
            <a:pPr>
              <a:lnSpc>
                <a:spcPct val="107000"/>
              </a:lnSpc>
              <a:spcAft>
                <a:spcPts val="800"/>
              </a:spcAft>
              <a:buNone/>
            </a:pPr>
            <a:endParaRPr lang="pl-PL"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52195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a:extLst>
              <a:ext uri="{FF2B5EF4-FFF2-40B4-BE49-F238E27FC236}">
                <a16:creationId xmlns:a16="http://schemas.microsoft.com/office/drawing/2014/main" id="{D5F2A8ED-8EEC-92CB-2338-62A2CA79B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497" y="287676"/>
            <a:ext cx="10438543" cy="6123398"/>
          </a:xfrm>
          <a:prstGeom prst="rect">
            <a:avLst/>
          </a:prstGeom>
        </p:spPr>
      </p:pic>
    </p:spTree>
    <p:extLst>
      <p:ext uri="{BB962C8B-B14F-4D97-AF65-F5344CB8AC3E}">
        <p14:creationId xmlns:p14="http://schemas.microsoft.com/office/powerpoint/2010/main" val="36673146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F19B05E-CC18-F6D9-5DEB-465BF03FCAEC}"/>
              </a:ext>
            </a:extLst>
          </p:cNvPr>
          <p:cNvSpPr>
            <a:spLocks noGrp="1"/>
          </p:cNvSpPr>
          <p:nvPr>
            <p:ph type="title"/>
          </p:nvPr>
        </p:nvSpPr>
        <p:spPr>
          <a:xfrm>
            <a:off x="677334" y="-35547"/>
            <a:ext cx="8596668" cy="1453381"/>
          </a:xfrm>
        </p:spPr>
        <p:txBody>
          <a:bodyPr/>
          <a:lstStyle/>
          <a:p>
            <a:pPr algn="ctr"/>
            <a: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t>Wpływ żywienia na zdrowie psychiczne</a:t>
            </a:r>
            <a:br>
              <a:rPr kumimoji="0" lang="pl-PL" sz="29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pl-PL" sz="2400" b="0" i="0" u="none" strike="noStrike" kern="1200" cap="none" spc="0" normalizeH="0" baseline="0" noProof="0" dirty="0">
                <a:ln>
                  <a:noFill/>
                </a:ln>
                <a:solidFill>
                  <a:prstClr val="black"/>
                </a:solidFill>
                <a:effectLst/>
                <a:uLnTx/>
                <a:uFillTx/>
                <a:latin typeface="Calibri" panose="020F0502020204030204"/>
                <a:ea typeface="+mj-ea"/>
                <a:cs typeface="+mj-cs"/>
              </a:rPr>
              <a:t>Inne składniki żywności o udowodnionym wpływie na układ nerwowy i zdrowie psychiczne</a:t>
            </a:r>
            <a:endParaRPr lang="pl-PL" dirty="0"/>
          </a:p>
        </p:txBody>
      </p:sp>
      <p:sp>
        <p:nvSpPr>
          <p:cNvPr id="3" name="Symbol zastępczy zawartości 2">
            <a:extLst>
              <a:ext uri="{FF2B5EF4-FFF2-40B4-BE49-F238E27FC236}">
                <a16:creationId xmlns:a16="http://schemas.microsoft.com/office/drawing/2014/main" id="{1C465899-1C67-0BE0-F85B-BDB6B9680920}"/>
              </a:ext>
            </a:extLst>
          </p:cNvPr>
          <p:cNvSpPr>
            <a:spLocks noGrp="1"/>
          </p:cNvSpPr>
          <p:nvPr>
            <p:ph idx="1"/>
          </p:nvPr>
        </p:nvSpPr>
        <p:spPr>
          <a:xfrm>
            <a:off x="677333" y="1335640"/>
            <a:ext cx="9473533" cy="5085707"/>
          </a:xfrm>
        </p:spPr>
        <p:txBody>
          <a:bodyPr>
            <a:normAutofit fontScale="77500" lnSpcReduction="20000"/>
          </a:bodyPr>
          <a:lstStyle/>
          <a:p>
            <a:pPr>
              <a:lnSpc>
                <a:spcPct val="107000"/>
              </a:lnSpc>
              <a:spcAft>
                <a:spcPts val="800"/>
              </a:spcAft>
              <a:buNone/>
            </a:pPr>
            <a:r>
              <a:rPr lang="pl-PL" sz="2800" i="1" kern="100" dirty="0" err="1">
                <a:effectLst/>
                <a:latin typeface="Calibri" panose="020F0502020204030204" pitchFamily="34" charset="0"/>
                <a:ea typeface="Calibri" panose="020F0502020204030204" pitchFamily="34" charset="0"/>
                <a:cs typeface="Times New Roman" panose="02020603050405020304" pitchFamily="18" charset="0"/>
              </a:rPr>
              <a:t>Nutraceutyki</a:t>
            </a:r>
            <a:r>
              <a:rPr lang="pl-PL" sz="2800" i="1" kern="100" dirty="0">
                <a:effectLst/>
                <a:latin typeface="Calibri" panose="020F0502020204030204" pitchFamily="34" charset="0"/>
                <a:ea typeface="Calibri" panose="020F0502020204030204" pitchFamily="34" charset="0"/>
                <a:cs typeface="Times New Roman" panose="02020603050405020304" pitchFamily="18" charset="0"/>
              </a:rPr>
              <a:t> i suplementy</a:t>
            </a:r>
            <a:endParaRPr lang="pl-PL"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Na ten moment jakość wyników badań na temat zastosowania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nutraceutyków</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jest niska. Pewien potencjał do dalszych badań ma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sarkozyna</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cytykolina</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i N-</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acetylocysteina</a:t>
            </a:r>
            <a:r>
              <a:rPr lang="pl-PL" kern="100" dirty="0">
                <a:latin typeface="Calibri" panose="020F0502020204030204" pitchFamily="34" charset="0"/>
                <a:ea typeface="Calibri" panose="020F0502020204030204" pitchFamily="34" charset="0"/>
                <a:cs typeface="Times New Roman" panose="02020603050405020304" pitchFamily="18" charset="0"/>
              </a:rPr>
              <a:t>.</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Są to obiecujące środki, wspomagające leczenie stabilnych pacjentów ze schizofrenią.</a:t>
            </a:r>
          </a:p>
          <a:p>
            <a:pPr>
              <a:lnSpc>
                <a:spcPct val="107000"/>
              </a:lnSpc>
              <a:spcAft>
                <a:spcPts val="800"/>
              </a:spcAft>
              <a:buNone/>
            </a:pPr>
            <a:r>
              <a:rPr lang="pl-PL" sz="2800" i="1" kern="100" dirty="0" err="1">
                <a:effectLst/>
                <a:latin typeface="Calibri" panose="020F0502020204030204" pitchFamily="34" charset="0"/>
                <a:ea typeface="Calibri" panose="020F0502020204030204" pitchFamily="34" charset="0"/>
                <a:cs typeface="Times New Roman" panose="02020603050405020304" pitchFamily="18" charset="0"/>
              </a:rPr>
              <a:t>Probiotyki</a:t>
            </a:r>
            <a:endParaRPr lang="pl-PL"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Suplementacja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probiotykami</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obniżała w badaniach nasilenie objawów schizofrenii, w tym negatywnych i ogólnych, według skali PANSS.</a:t>
            </a:r>
          </a:p>
          <a:p>
            <a:pPr>
              <a:lnSpc>
                <a:spcPct val="107000"/>
              </a:lnSpc>
              <a:spcAft>
                <a:spcPts val="800"/>
              </a:spcAft>
              <a:buNone/>
            </a:pPr>
            <a:r>
              <a:rPr lang="pl-PL" sz="2800" i="1" kern="100" dirty="0">
                <a:effectLst/>
                <a:latin typeface="Calibri" panose="020F0502020204030204" pitchFamily="34" charset="0"/>
                <a:ea typeface="Calibri" panose="020F0502020204030204" pitchFamily="34" charset="0"/>
                <a:cs typeface="Times New Roman" panose="02020603050405020304" pitchFamily="18" charset="0"/>
              </a:rPr>
              <a:t>Dieta </a:t>
            </a:r>
            <a:r>
              <a:rPr lang="pl-PL" sz="2800" i="1" kern="100" dirty="0" err="1">
                <a:effectLst/>
                <a:latin typeface="Calibri" panose="020F0502020204030204" pitchFamily="34" charset="0"/>
                <a:ea typeface="Calibri" panose="020F0502020204030204" pitchFamily="34" charset="0"/>
                <a:cs typeface="Times New Roman" panose="02020603050405020304" pitchFamily="18" charset="0"/>
              </a:rPr>
              <a:t>ketogeniczna</a:t>
            </a:r>
            <a:endParaRPr lang="pl-PL" sz="2800" kern="100" dirty="0">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pl-PL" sz="2800" dirty="0">
                <a:effectLst/>
                <a:latin typeface="Calibri" panose="020F0502020204030204" pitchFamily="34" charset="0"/>
                <a:ea typeface="Calibri" panose="020F0502020204030204" pitchFamily="34" charset="0"/>
                <a:cs typeface="Times New Roman" panose="02020603050405020304" pitchFamily="18" charset="0"/>
              </a:rPr>
              <a:t>   W jednym z badań dieta </a:t>
            </a:r>
            <a:r>
              <a:rPr lang="pl-PL" sz="2800" dirty="0" err="1">
                <a:effectLst/>
                <a:latin typeface="Calibri" panose="020F0502020204030204" pitchFamily="34" charset="0"/>
                <a:ea typeface="Calibri" panose="020F0502020204030204" pitchFamily="34" charset="0"/>
                <a:cs typeface="Times New Roman" panose="02020603050405020304" pitchFamily="18" charset="0"/>
              </a:rPr>
              <a:t>ketogeniczna</a:t>
            </a:r>
            <a:r>
              <a:rPr lang="pl-PL" sz="2800" dirty="0">
                <a:effectLst/>
                <a:latin typeface="Calibri" panose="020F0502020204030204" pitchFamily="34" charset="0"/>
                <a:ea typeface="Calibri" panose="020F0502020204030204" pitchFamily="34" charset="0"/>
                <a:cs typeface="Times New Roman" panose="02020603050405020304" pitchFamily="18" charset="0"/>
              </a:rPr>
              <a:t> przyniosła korzyści metaboliczne i psychiatryczne u osób z poważnymi chorobami psychicznymi. Uczestnicy ze schizofrenią wykazali 32% poprawę według skali oceny psychiatrycznej.</a:t>
            </a:r>
            <a:endParaRPr lang="pl-PL" dirty="0"/>
          </a:p>
        </p:txBody>
      </p:sp>
    </p:spTree>
    <p:extLst>
      <p:ext uri="{BB962C8B-B14F-4D97-AF65-F5344CB8AC3E}">
        <p14:creationId xmlns:p14="http://schemas.microsoft.com/office/powerpoint/2010/main" val="32426139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23AFA-215F-6149-D3DD-02E8088D968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E453CB8-6B00-C3F6-5E25-0FA8669637CE}"/>
              </a:ext>
            </a:extLst>
          </p:cNvPr>
          <p:cNvSpPr>
            <a:spLocks noGrp="1"/>
          </p:cNvSpPr>
          <p:nvPr>
            <p:ph type="title"/>
          </p:nvPr>
        </p:nvSpPr>
        <p:spPr>
          <a:xfrm>
            <a:off x="838200" y="365125"/>
            <a:ext cx="10515600" cy="569823"/>
          </a:xfrm>
        </p:spPr>
        <p:txBody>
          <a:bodyPr>
            <a:normAutofit fontScale="90000"/>
          </a:bodyPr>
          <a:lstStyle/>
          <a:p>
            <a:r>
              <a:rPr lang="pl-PL" sz="3600" dirty="0"/>
              <a:t>Bibliografia</a:t>
            </a:r>
          </a:p>
        </p:txBody>
      </p:sp>
      <p:sp>
        <p:nvSpPr>
          <p:cNvPr id="3" name="Symbol zastępczy zawartości 2">
            <a:extLst>
              <a:ext uri="{FF2B5EF4-FFF2-40B4-BE49-F238E27FC236}">
                <a16:creationId xmlns:a16="http://schemas.microsoft.com/office/drawing/2014/main" id="{FD6A9AC6-F971-502E-69E9-32400E9E871E}"/>
              </a:ext>
            </a:extLst>
          </p:cNvPr>
          <p:cNvSpPr>
            <a:spLocks noGrp="1"/>
          </p:cNvSpPr>
          <p:nvPr>
            <p:ph idx="1"/>
          </p:nvPr>
        </p:nvSpPr>
        <p:spPr>
          <a:xfrm>
            <a:off x="838200" y="934948"/>
            <a:ext cx="10515600" cy="5242015"/>
          </a:xfrm>
        </p:spPr>
        <p:txBody>
          <a:bodyPr>
            <a:normAutofit fontScale="70000" lnSpcReduction="20000"/>
          </a:bodyPr>
          <a:lstStyle/>
          <a:p>
            <a:pPr marL="342900" lvl="0" indent="-342900">
              <a:lnSpc>
                <a:spcPct val="107000"/>
              </a:lnSpc>
              <a:spcAft>
                <a:spcPts val="800"/>
              </a:spcAft>
              <a:buFont typeface="+mj-lt"/>
              <a:buAutoNum type="arabicPeriod"/>
              <a:tabLst>
                <a:tab pos="457200" algn="l"/>
              </a:tabLst>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D. Czarnecki, M. Ziółkowski, B. Łangowska-Grodzka, Dieta w leczeniu pacjentów z zaburzeniami zdrowia psychicznego, Psychiatria w praktyce ogólnolekarskiej, 2007.</a:t>
            </a:r>
          </a:p>
          <a:p>
            <a:pPr marL="342900" lvl="0" indent="-342900">
              <a:lnSpc>
                <a:spcPct val="107000"/>
              </a:lnSpc>
              <a:spcAft>
                <a:spcPts val="800"/>
              </a:spcAft>
              <a:buFont typeface="+mj-lt"/>
              <a:buAutoNum type="arabicPeriod"/>
              <a:tabLst>
                <a:tab pos="457200" algn="l"/>
              </a:tabLst>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P. M.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Kidd</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Omega-3 DHA and EPA for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Cognition</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Behavior</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Mood</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Clinical</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Findings</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Structural</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Functional</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Synergies</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with Cell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Membrane</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Phospholipids</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Alternative</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Medicine</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Review</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2007.</a:t>
            </a:r>
          </a:p>
          <a:p>
            <a:pPr marL="342900" lvl="0" indent="-342900">
              <a:lnSpc>
                <a:spcPct val="107000"/>
              </a:lnSpc>
              <a:spcAft>
                <a:spcPts val="800"/>
              </a:spcAft>
              <a:buFont typeface="+mj-lt"/>
              <a:buAutoNum type="arabicPeriod"/>
              <a:tabLst>
                <a:tab pos="457200" algn="l"/>
              </a:tabLst>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K. A.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Neufeld</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J. A. Foster,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Effects</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of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gut</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microbiota</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on the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brain</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implications</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for psychiatry,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Journal</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of Psychiatry and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Neuroscience</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2009.</a:t>
            </a:r>
          </a:p>
          <a:p>
            <a:pPr marL="342900" lvl="0" indent="-342900">
              <a:lnSpc>
                <a:spcPct val="107000"/>
              </a:lnSpc>
              <a:spcAft>
                <a:spcPts val="800"/>
              </a:spcAft>
              <a:buFont typeface="+mj-lt"/>
              <a:buAutoNum type="arabicPeriod"/>
              <a:tabLst>
                <a:tab pos="457200" algn="l"/>
              </a:tabLst>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T. Pawełczyk, M. </a:t>
            </a:r>
            <a:r>
              <a:rPr lang="pl-PL" sz="2800" kern="100" dirty="0" err="1">
                <a:effectLst/>
                <a:latin typeface="Calibri" panose="020F0502020204030204" pitchFamily="34" charset="0"/>
                <a:ea typeface="Calibri" panose="020F0502020204030204" pitchFamily="34" charset="0"/>
                <a:cs typeface="Times New Roman" panose="02020603050405020304" pitchFamily="18" charset="0"/>
              </a:rPr>
              <a:t>Kotlicka-Antczak</a:t>
            </a: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 A. Dietrich-Muszalska, Rola wielonienasyconych kwasów tłuszczowych omega-3 w etiopatogenezie i leczeniu zaburzeń psychicznych, Psychiatria i psychologia kliniczna 2010.</a:t>
            </a:r>
          </a:p>
          <a:p>
            <a:pPr marL="342900" lvl="0" indent="-342900">
              <a:lnSpc>
                <a:spcPct val="107000"/>
              </a:lnSpc>
              <a:spcAft>
                <a:spcPts val="800"/>
              </a:spcAft>
              <a:buFont typeface="+mj-lt"/>
              <a:buAutoNum type="arabicPeriod"/>
              <a:tabLst>
                <a:tab pos="457200" algn="l"/>
              </a:tabLst>
            </a:pPr>
            <a:r>
              <a:rPr lang="pl-PL" sz="2800" kern="100" dirty="0">
                <a:effectLst/>
                <a:latin typeface="Calibri" panose="020F0502020204030204" pitchFamily="34" charset="0"/>
                <a:ea typeface="Calibri" panose="020F0502020204030204" pitchFamily="34" charset="0"/>
                <a:cs typeface="Times New Roman" panose="02020603050405020304" pitchFamily="18" charset="0"/>
              </a:rPr>
              <a:t>L. Rudzki, A. Szulc, Wpływ jelitowej flory bakteryjnej na ośrodkowy układ nerwowy i jej potencjalne znaczenie w leczeniu zaburzeń psychicznych, Farmakoterapia w psychiatrii i neurologii, 2013.</a:t>
            </a:r>
          </a:p>
          <a:p>
            <a:pPr marL="342900" indent="-342900">
              <a:lnSpc>
                <a:spcPct val="107000"/>
              </a:lnSpc>
              <a:spcAft>
                <a:spcPts val="800"/>
              </a:spcAft>
              <a:buFont typeface="+mj-lt"/>
              <a:buAutoNum type="arabicPeriod"/>
              <a:tabLst>
                <a:tab pos="457200" algn="l"/>
              </a:tabLst>
            </a:pPr>
            <a:r>
              <a:rPr lang="pl-PL" dirty="0"/>
              <a:t>Jarema M., Tyszkowska M., Między zdrowiem a schizofrenią, Psychiatria Polska, 2013, 47, 4, 587-597.</a:t>
            </a:r>
            <a:endParaRPr lang="pl-PL"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41678151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0B57D-5673-95C1-BB73-A59076F934F7}"/>
            </a:ext>
          </a:extLst>
        </p:cNvPr>
        <p:cNvGrpSpPr/>
        <p:nvPr/>
      </p:nvGrpSpPr>
      <p:grpSpPr>
        <a:xfrm>
          <a:off x="0" y="0"/>
          <a:ext cx="0" cy="0"/>
          <a:chOff x="0" y="0"/>
          <a:chExt cx="0" cy="0"/>
        </a:xfrm>
      </p:grpSpPr>
      <p:pic>
        <p:nvPicPr>
          <p:cNvPr id="8" name="Symbol zastępczy zawartości 7">
            <a:extLst>
              <a:ext uri="{FF2B5EF4-FFF2-40B4-BE49-F238E27FC236}">
                <a16:creationId xmlns:a16="http://schemas.microsoft.com/office/drawing/2014/main" id="{99FD495F-9E47-A955-1653-C4C33A6F0905}"/>
              </a:ext>
            </a:extLst>
          </p:cNvPr>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371405" y="1312559"/>
            <a:ext cx="4786312" cy="4006850"/>
          </a:xfrm>
        </p:spPr>
      </p:pic>
      <p:pic>
        <p:nvPicPr>
          <p:cNvPr id="10" name="Symbol zastępczy zawartości 9">
            <a:extLst>
              <a:ext uri="{FF2B5EF4-FFF2-40B4-BE49-F238E27FC236}">
                <a16:creationId xmlns:a16="http://schemas.microsoft.com/office/drawing/2014/main" id="{A3A170A8-6091-E23C-32B2-FA35E221548F}"/>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441789" y="1312559"/>
            <a:ext cx="4530725" cy="4006850"/>
          </a:xfrm>
        </p:spPr>
      </p:pic>
    </p:spTree>
    <p:extLst>
      <p:ext uri="{BB962C8B-B14F-4D97-AF65-F5344CB8AC3E}">
        <p14:creationId xmlns:p14="http://schemas.microsoft.com/office/powerpoint/2010/main" val="3505372338"/>
      </p:ext>
    </p:extLst>
  </p:cSld>
  <p:clrMapOvr>
    <a:masterClrMapping/>
  </p:clrMapOvr>
</p:sld>
</file>

<file path=ppt/theme/theme1.xml><?xml version="1.0" encoding="utf-8"?>
<a:theme xmlns:a="http://schemas.openxmlformats.org/drawingml/2006/main" name="Faseta">
  <a:themeElements>
    <a:clrScheme name="Fas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3689</TotalTime>
  <Words>6085</Words>
  <Application>Microsoft Office PowerPoint</Application>
  <PresentationFormat>Panoramiczny</PresentationFormat>
  <Paragraphs>176</Paragraphs>
  <Slides>45</Slides>
  <Notes>2</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45</vt:i4>
      </vt:variant>
    </vt:vector>
  </HeadingPairs>
  <TitlesOfParts>
    <vt:vector size="54" baseType="lpstr">
      <vt:lpstr>Arial</vt:lpstr>
      <vt:lpstr>Calibri</vt:lpstr>
      <vt:lpstr>Calibri Light</vt:lpstr>
      <vt:lpstr>Roboto</vt:lpstr>
      <vt:lpstr>Symbol</vt:lpstr>
      <vt:lpstr>Times New Roman</vt:lpstr>
      <vt:lpstr>Trebuchet MS</vt:lpstr>
      <vt:lpstr>Wingdings 3</vt:lpstr>
      <vt:lpstr>Faseta</vt:lpstr>
      <vt:lpstr>DDie</vt:lpstr>
      <vt:lpstr>Wpływ żywienia na zdrowie psychiczne </vt:lpstr>
      <vt:lpstr>Prezentacja programu PowerPoint</vt:lpstr>
      <vt:lpstr>Wpływ żywienia na zdrowie psychiczne </vt:lpstr>
      <vt:lpstr> Wpływ żywienia na zdrowie psychiczne  Nutripsychiatria</vt:lpstr>
      <vt:lpstr>Wpływ żywienia na zdrowie psychiczne </vt:lpstr>
      <vt:lpstr>Prezentacja programu PowerPoint</vt:lpstr>
      <vt:lpstr>Wpływ żywienia na zdrowie psychiczne</vt:lpstr>
      <vt:lpstr>Wpływ żywienia na zdrowie psychiczne  Stan faktyczny</vt:lpstr>
      <vt:lpstr>Wpływ żywienia na zdrowie psychiczne </vt:lpstr>
      <vt:lpstr>Prezentacja programu PowerPoint</vt:lpstr>
      <vt:lpstr>Wpływ żywienia na zdrowie psychiczne  Egzogenne wielonienasycone kwasy tłuszczowe (WKT)</vt:lpstr>
      <vt:lpstr>Prezentacja programu PowerPoint</vt:lpstr>
      <vt:lpstr>Wpływ żywienia na zdrowie psychiczne  Hipoteza neurorozwojowa schizofrenii i jej potencjalny związek z niedoborami żywieniowymi</vt:lpstr>
      <vt:lpstr>Wpływ żywienia na zdrowie psychiczne  Hipoteza neurorozwojowa schizofrenii i jej potencjalny związek z niedoborami żywieniowymi</vt:lpstr>
      <vt:lpstr>Wpływ żywienia na zdrowie psychiczne  Rola wkt omega-3 w rozwoju ośrodkowego układu nerwowego – możliwe implikacje patogenetyczne dla rozwoju schizofrenii</vt:lpstr>
      <vt:lpstr>Wpływ żywienia na zdrowie psychiczne  Rola wkt omega-3 w rozwoju ośrodkowego układu nerwowego – możliwe implikacje patogenetyczne dla rozwoju schizofrenii</vt:lpstr>
      <vt:lpstr>Wpływ żywienia na zdrowie psychiczne  Rola wkt omega-3 w rozwoju ośrodkowego układu nerwowego – możliwe implikacje patogenetyczne dla rozwoju schizofrenii</vt:lpstr>
      <vt:lpstr>Wpływ żywienia na zdrowie psychiczne  Rola wkt omega-3 w rozwoju ośrodkowego układu nerwowego – możliwe implikacje patogenetyczne dla rozwoju schizofrenii</vt:lpstr>
      <vt:lpstr>Wpływ żywienia na zdrowie psychiczne  Rola wkt omega-3 w rozwoju ośrodkowego układu nerwowego – możliwe implikacje patogenetyczne dla rozwoju schizofrenii</vt:lpstr>
      <vt:lpstr>Prezentacja programu PowerPoint</vt:lpstr>
      <vt:lpstr> Wpływ żywienia na zdrowie psychiczne Inne składniki żywności o udowodnionym wpływie na układ nerwowy i zdrowie psychiczne  </vt:lpstr>
      <vt:lpstr>Wpływ żywienia na zdrowie psychiczne Inne składniki żywności o udowodnionym wpływie na układ nerwowy i zdrowie psychiczne</vt:lpstr>
      <vt:lpstr>Wpływ żywienia na zdrowie psychiczne Inne składniki żywności o udowodnionym wpływie na układ nerwowy i zdrowie psychiczne</vt:lpstr>
      <vt:lpstr>Prezentacja programu PowerPoint</vt:lpstr>
      <vt:lpstr>Wpływ żywienia na zdrowie psychiczne Inne składniki żywności o udowodnionym wpływie na zdrowie psychiczne</vt:lpstr>
      <vt:lpstr>Wpływ żywienia na zdrowie psychiczne Inne składniki żywności o udowodnionym wpływie na zdrowie psychiczne</vt:lpstr>
      <vt:lpstr>Wpływ żywienia na zdrowie psychiczne Inne składniki żywności o udowodnionym wpływie na układ nerwowy i zdrowie psychiczne</vt:lpstr>
      <vt:lpstr>Wpływ żywienia na zdrowie psychiczne Inne składniki żywności o udowodnionym wpływie na układ nerwowy i zdrowie psychiczne</vt:lpstr>
      <vt:lpstr>Prezentacja programu PowerPoint</vt:lpstr>
      <vt:lpstr>Wpływ żywienia na zdrowie psychiczne Inne składniki żywności o udowodnionym wpływie na układ nerwowy i zdrowie psychiczne - mikroflora jelitowa</vt:lpstr>
      <vt:lpstr>Wpływ żywienia na zdrowie psychiczne Inne składniki żywności o udowodnionym wpływie na układ nerwowy i zdrowie psychiczne</vt:lpstr>
      <vt:lpstr>Wpływ żywienia na zdrowie psychiczne Inne składniki żywności o udowodnionym wpływie na układ nerwowy i zdrowie psychiczne - mikroflora jelitowa</vt:lpstr>
      <vt:lpstr>Wpływ żywienia na zdrowie psychiczne Inne składniki żywności o udowodnionym wpływie na układ nerwowy i zdrowie psychiczne</vt:lpstr>
      <vt:lpstr>Wpływ żywienia na zdrowie psychiczne Inne składniki żywności o udowodnionym wpływie na układ nerwowy i zdrowie psychiczne</vt:lpstr>
      <vt:lpstr>Wpływ żywienia na zdrowie psychiczne Inne składniki żywności o udowodnionym wpływie na układ nerwowy i zdrowie psychiczne</vt:lpstr>
      <vt:lpstr>Prezentacja programu PowerPoint</vt:lpstr>
      <vt:lpstr>Wpływ żywienia na zdrowie psychiczne Inne składniki żywności o udowodnionym wpływie na układ nerwowy i zdrowie psychiczne</vt:lpstr>
      <vt:lpstr>Wpływ żywienia na zdrowie psychiczne Inne składniki żywności o udowodnionym wpływie na układ nerwowy i zdrowie psychiczne</vt:lpstr>
      <vt:lpstr>Wpływ żywienia na zdrowie psychiczne Inne składniki żywności o udowodnionym wpływie na układ nerwowy i zdrowie psychiczne</vt:lpstr>
      <vt:lpstr>Wpływ żywienia na zdrowie psychiczne Inne składniki żywności o udowodnionym wpływie na układ nerwowy i zdrowie psychiczne</vt:lpstr>
      <vt:lpstr>Prezentacja programu PowerPoint</vt:lpstr>
      <vt:lpstr>Wpływ żywienia na zdrowie psychiczne Inne składniki żywności o udowodnionym wpływie na układ nerwowy i zdrowie psychiczne</vt:lpstr>
      <vt:lpstr>Bibliografia</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Uzytkownik</dc:creator>
  <cp:lastModifiedBy>SDS Rabka</cp:lastModifiedBy>
  <cp:revision>96</cp:revision>
  <dcterms:created xsi:type="dcterms:W3CDTF">2025-08-01T11:42:04Z</dcterms:created>
  <dcterms:modified xsi:type="dcterms:W3CDTF">2025-10-05T10:50:34Z</dcterms:modified>
</cp:coreProperties>
</file>